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1" r:id="rId3"/>
    <p:sldId id="263" r:id="rId4"/>
    <p:sldId id="269" r:id="rId5"/>
    <p:sldId id="264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E93BFE8-AFAB-4E3C-8708-FBEF9B0CD61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BA985D0-58E9-46BF-8D22-E8B94ED2E03A}" type="datetimeFigureOut">
              <a:rPr lang="en-AU" smtClean="0"/>
              <a:pPr/>
              <a:t>14/09/2012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7620000" cy="1143000"/>
          </a:xfrm>
        </p:spPr>
        <p:txBody>
          <a:bodyPr/>
          <a:lstStyle/>
          <a:p>
            <a:r>
              <a:rPr lang="en-AU" dirty="0" smtClean="0"/>
              <a:t>Case Study </a:t>
            </a:r>
            <a:r>
              <a:rPr lang="en-AU" dirty="0" smtClean="0"/>
              <a:t>Smart </a:t>
            </a:r>
            <a:r>
              <a:rPr lang="en-AU" dirty="0" smtClean="0"/>
              <a:t>Art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8460432" cy="5589240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AU" b="1" dirty="0" smtClean="0"/>
              <a:t>Team Type: </a:t>
            </a:r>
            <a:r>
              <a:rPr lang="en-AU" dirty="0" smtClean="0"/>
              <a:t>Cross Functional		</a:t>
            </a:r>
            <a:r>
              <a:rPr lang="en-AU" b="1" dirty="0" smtClean="0"/>
              <a:t>Team Size:  </a:t>
            </a:r>
            <a:r>
              <a:rPr lang="en-AU" dirty="0" smtClean="0"/>
              <a:t>6</a:t>
            </a:r>
            <a:r>
              <a:rPr lang="en-AU" b="1" dirty="0" smtClean="0"/>
              <a:t> </a:t>
            </a:r>
            <a:r>
              <a:rPr lang="en-AU" dirty="0" smtClean="0"/>
              <a:t>members</a:t>
            </a:r>
            <a:r>
              <a:rPr lang="en-AU" b="1" dirty="0" smtClean="0"/>
              <a:t>	</a:t>
            </a:r>
          </a:p>
          <a:p>
            <a:pPr marL="114300" indent="0">
              <a:buNone/>
            </a:pPr>
            <a:r>
              <a:rPr lang="en-AU" b="1" dirty="0" smtClean="0"/>
              <a:t>Project Meetings:  </a:t>
            </a:r>
            <a:r>
              <a:rPr lang="en-AU" dirty="0" smtClean="0"/>
              <a:t>12</a:t>
            </a:r>
          </a:p>
          <a:p>
            <a:pPr marL="114300" indent="0">
              <a:buNone/>
            </a:pPr>
            <a:endParaRPr lang="en-AU" sz="1200" b="1" dirty="0" smtClean="0"/>
          </a:p>
          <a:p>
            <a:pPr marL="114300" indent="0">
              <a:buNone/>
            </a:pPr>
            <a:r>
              <a:rPr lang="en-AU" b="1" dirty="0" smtClean="0"/>
              <a:t>Primary Metric:  </a:t>
            </a:r>
            <a:r>
              <a:rPr lang="en-AU" dirty="0" smtClean="0"/>
              <a:t>Specific customer complaint on average every 19 days causes $75k in rework annually</a:t>
            </a:r>
          </a:p>
          <a:p>
            <a:pPr marL="114300" indent="0">
              <a:buNone/>
            </a:pPr>
            <a:r>
              <a:rPr lang="en-AU" b="1" dirty="0" smtClean="0"/>
              <a:t>Root Causes:  </a:t>
            </a:r>
            <a:r>
              <a:rPr lang="en-AU" dirty="0" smtClean="0"/>
              <a:t>Communication, Process Flow, Records management</a:t>
            </a:r>
          </a:p>
          <a:p>
            <a:pPr marL="114300" indent="0">
              <a:buNone/>
            </a:pPr>
            <a:endParaRPr lang="en-AU" sz="1100" b="1" dirty="0" smtClean="0"/>
          </a:p>
          <a:p>
            <a:pPr marL="114300" indent="0">
              <a:buNone/>
            </a:pPr>
            <a:r>
              <a:rPr lang="en-AU" b="1" dirty="0" smtClean="0"/>
              <a:t>Outcomes: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Analyse production conflicting communication channels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Process map and modify work instruction flow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Creation of ‘Specification Folders’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Purchase of filing equipment</a:t>
            </a:r>
            <a:endParaRPr lang="en-AU" dirty="0"/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Ownership &amp; accountability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Production staff awareness training</a:t>
            </a:r>
          </a:p>
          <a:p>
            <a:pPr marL="114300" indent="0">
              <a:buNone/>
            </a:pPr>
            <a:endParaRPr lang="en-AU" sz="1100" b="1" dirty="0"/>
          </a:p>
          <a:p>
            <a:pPr marL="114300" indent="0">
              <a:buNone/>
            </a:pPr>
            <a:r>
              <a:rPr lang="en-AU" b="1" dirty="0" smtClean="0"/>
              <a:t>Overall Benefit</a:t>
            </a:r>
            <a:r>
              <a:rPr lang="en-AU" dirty="0" smtClean="0"/>
              <a:t>:</a:t>
            </a:r>
          </a:p>
          <a:p>
            <a:pPr marL="114300" indent="0">
              <a:buNone/>
            </a:pPr>
            <a:r>
              <a:rPr lang="en-AU" dirty="0" smtClean="0"/>
              <a:t>90% reduction in customer complaints / rework; $67,500 saved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952690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620000" cy="908720"/>
          </a:xfrm>
        </p:spPr>
        <p:txBody>
          <a:bodyPr/>
          <a:lstStyle/>
          <a:p>
            <a:r>
              <a:rPr lang="en-AU" dirty="0" smtClean="0"/>
              <a:t>Case Study _ Screw Loose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460432" cy="5805264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AU" b="1" dirty="0" smtClean="0"/>
              <a:t>Team Type:  </a:t>
            </a:r>
            <a:r>
              <a:rPr lang="en-AU" dirty="0" smtClean="0"/>
              <a:t>Cross Functional		</a:t>
            </a:r>
            <a:r>
              <a:rPr lang="en-AU" b="1" dirty="0" smtClean="0"/>
              <a:t>Team Size:  </a:t>
            </a:r>
            <a:r>
              <a:rPr lang="en-AU" dirty="0" smtClean="0"/>
              <a:t>10 members</a:t>
            </a:r>
            <a:r>
              <a:rPr lang="en-AU" b="1" dirty="0" smtClean="0"/>
              <a:t>		</a:t>
            </a:r>
          </a:p>
          <a:p>
            <a:pPr marL="114300" indent="0">
              <a:buNone/>
            </a:pPr>
            <a:r>
              <a:rPr lang="en-AU" b="1" dirty="0" smtClean="0"/>
              <a:t>Project Meetings: </a:t>
            </a:r>
            <a:r>
              <a:rPr lang="en-AU" dirty="0" smtClean="0"/>
              <a:t>12 / 5mths</a:t>
            </a:r>
          </a:p>
          <a:p>
            <a:pPr marL="114300" indent="0">
              <a:buNone/>
            </a:pPr>
            <a:endParaRPr lang="en-AU" dirty="0" smtClean="0"/>
          </a:p>
          <a:p>
            <a:pPr marL="114300" indent="0">
              <a:buNone/>
            </a:pPr>
            <a:r>
              <a:rPr lang="en-AU" b="1" dirty="0" smtClean="0"/>
              <a:t>Primary Metric: </a:t>
            </a:r>
          </a:p>
          <a:p>
            <a:pPr marL="114300" indent="0">
              <a:buNone/>
            </a:pPr>
            <a:r>
              <a:rPr lang="en-AU" dirty="0" smtClean="0"/>
              <a:t>Machine Set Up team spent 8% of ‘setting’ time searching for parts.</a:t>
            </a:r>
          </a:p>
          <a:p>
            <a:pPr marL="114300" indent="0">
              <a:buNone/>
            </a:pPr>
            <a:endParaRPr lang="en-AU" sz="1200" b="1" dirty="0" smtClean="0"/>
          </a:p>
          <a:p>
            <a:pPr marL="114300" indent="0">
              <a:buNone/>
            </a:pPr>
            <a:r>
              <a:rPr lang="en-AU" b="1" dirty="0" smtClean="0"/>
              <a:t>Project Focus:</a:t>
            </a:r>
            <a:r>
              <a:rPr lang="en-AU" dirty="0" smtClean="0"/>
              <a:t> Spare / consumable parts inventory control</a:t>
            </a: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Root Cause: </a:t>
            </a:r>
            <a:r>
              <a:rPr lang="en-AU" dirty="0" smtClean="0"/>
              <a:t>No sustainable and organised system in place</a:t>
            </a:r>
          </a:p>
          <a:p>
            <a:pPr marL="114300" indent="0">
              <a:buNone/>
            </a:pPr>
            <a:endParaRPr lang="en-AU" sz="1200" b="1" dirty="0" smtClean="0"/>
          </a:p>
          <a:p>
            <a:pPr marL="114300" indent="0">
              <a:buNone/>
            </a:pPr>
            <a:r>
              <a:rPr lang="en-AU" b="1" dirty="0" smtClean="0"/>
              <a:t>Outcomes:</a:t>
            </a:r>
            <a:endParaRPr lang="en-AU" dirty="0" smtClean="0"/>
          </a:p>
          <a:p>
            <a:pPr marL="722313" indent="-608013">
              <a:buFont typeface="Wingdings" pitchFamily="2" charset="2"/>
              <a:buChar char="ü"/>
            </a:pPr>
            <a:r>
              <a:rPr lang="en-AU" dirty="0"/>
              <a:t>Critical parts </a:t>
            </a:r>
            <a:r>
              <a:rPr lang="en-AU" dirty="0" smtClean="0"/>
              <a:t>identification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Min / Max stock levels set</a:t>
            </a:r>
            <a:endParaRPr lang="en-AU" dirty="0"/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Portable parts trolley for consumable spares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Reorder cards generated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Awareness training for Set Up team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Responsibilities allocated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Audit process implemented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Overall Benefit: </a:t>
            </a:r>
            <a:r>
              <a:rPr lang="en-AU" dirty="0" smtClean="0"/>
              <a:t>$50,000 production opportunity minus $1,000 in materials and in-house implementation labour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2606283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620000" cy="778098"/>
          </a:xfrm>
        </p:spPr>
        <p:txBody>
          <a:bodyPr/>
          <a:lstStyle/>
          <a:p>
            <a:r>
              <a:rPr lang="en-AU" dirty="0" smtClean="0"/>
              <a:t>Case Study </a:t>
            </a:r>
            <a:r>
              <a:rPr lang="en-AU" dirty="0" smtClean="0"/>
              <a:t> </a:t>
            </a:r>
            <a:r>
              <a:rPr lang="en-AU" dirty="0" smtClean="0"/>
              <a:t>The </a:t>
            </a:r>
            <a:r>
              <a:rPr lang="en-AU" dirty="0" smtClean="0"/>
              <a:t>Innovators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8460432" cy="587727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AU" sz="2000" b="1" dirty="0" smtClean="0"/>
              <a:t>Team Type:  </a:t>
            </a:r>
            <a:r>
              <a:rPr lang="en-AU" sz="2000" dirty="0" smtClean="0"/>
              <a:t>Area based			</a:t>
            </a:r>
            <a:r>
              <a:rPr lang="en-AU" sz="2000" b="1" dirty="0" smtClean="0"/>
              <a:t>Team Size: </a:t>
            </a:r>
            <a:r>
              <a:rPr lang="en-AU" sz="2000" dirty="0" smtClean="0"/>
              <a:t>12 (across shifts)</a:t>
            </a:r>
            <a:r>
              <a:rPr lang="en-AU" sz="2000" b="1" dirty="0" smtClean="0"/>
              <a:t> </a:t>
            </a:r>
          </a:p>
          <a:p>
            <a:pPr marL="114300" indent="0">
              <a:buNone/>
            </a:pPr>
            <a:r>
              <a:rPr lang="en-AU" sz="2000" b="1" dirty="0" smtClean="0"/>
              <a:t>Project Meetings:  </a:t>
            </a:r>
            <a:r>
              <a:rPr lang="en-AU" sz="2000" dirty="0" smtClean="0"/>
              <a:t>8</a:t>
            </a:r>
            <a:endParaRPr lang="en-AU" sz="2000" b="1" dirty="0" smtClean="0"/>
          </a:p>
          <a:p>
            <a:pPr marL="114300" indent="0">
              <a:buNone/>
            </a:pPr>
            <a:endParaRPr lang="en-AU" sz="2000" b="1" dirty="0" smtClean="0"/>
          </a:p>
          <a:p>
            <a:pPr marL="114300" indent="0">
              <a:buNone/>
            </a:pPr>
            <a:r>
              <a:rPr lang="en-AU" sz="2000" b="1" dirty="0" smtClean="0"/>
              <a:t>Primary Metric:  </a:t>
            </a:r>
            <a:r>
              <a:rPr lang="en-AU" sz="2000" dirty="0" smtClean="0"/>
              <a:t>Screen damages were costing $8,000 /week</a:t>
            </a:r>
          </a:p>
          <a:p>
            <a:pPr marL="114300" indent="0">
              <a:buNone/>
            </a:pPr>
            <a:r>
              <a:rPr lang="en-AU" sz="2000" b="1" dirty="0" smtClean="0"/>
              <a:t>Project Focus:  </a:t>
            </a:r>
            <a:r>
              <a:rPr lang="en-AU" sz="2000" dirty="0" smtClean="0"/>
              <a:t>Reduce damages by 75%</a:t>
            </a:r>
            <a:endParaRPr lang="en-AU" sz="2000" b="1" dirty="0" smtClean="0"/>
          </a:p>
          <a:p>
            <a:pPr marL="114300" indent="0">
              <a:buNone/>
            </a:pPr>
            <a:r>
              <a:rPr lang="en-AU" sz="2000" b="1" dirty="0" smtClean="0"/>
              <a:t>Root Causes:  </a:t>
            </a:r>
            <a:r>
              <a:rPr lang="en-AU" sz="2000" dirty="0" smtClean="0"/>
              <a:t>Machine settings, calibration, training, repair technique</a:t>
            </a:r>
          </a:p>
          <a:p>
            <a:pPr marL="114300" indent="0">
              <a:buNone/>
            </a:pPr>
            <a:endParaRPr lang="en-AU" sz="2000" b="1" dirty="0" smtClean="0"/>
          </a:p>
          <a:p>
            <a:pPr marL="114300" indent="0">
              <a:buNone/>
            </a:pPr>
            <a:r>
              <a:rPr lang="en-AU" sz="2000" b="1" dirty="0" smtClean="0"/>
              <a:t>Outcomes:</a:t>
            </a:r>
            <a:endParaRPr lang="en-AU" sz="2000" dirty="0" smtClean="0"/>
          </a:p>
          <a:p>
            <a:pPr marL="722313" indent="-608013">
              <a:buFont typeface="Wingdings" pitchFamily="2" charset="2"/>
              <a:buChar char="ü"/>
            </a:pPr>
            <a:r>
              <a:rPr lang="en-AU" sz="2000" dirty="0" smtClean="0"/>
              <a:t>Blade angle trials and solution standardisation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sz="2000" dirty="0" smtClean="0"/>
              <a:t>Operator training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sz="2000" dirty="0" smtClean="0"/>
              <a:t>Manufacture calibration tool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sz="2000" dirty="0" smtClean="0"/>
              <a:t>Modify repair technique</a:t>
            </a:r>
          </a:p>
          <a:p>
            <a:pPr marL="114300" indent="0">
              <a:buNone/>
            </a:pPr>
            <a:endParaRPr lang="en-AU" sz="2000" b="1" dirty="0"/>
          </a:p>
          <a:p>
            <a:pPr marL="114300" indent="0">
              <a:buNone/>
            </a:pPr>
            <a:r>
              <a:rPr lang="en-AU" sz="2000" b="1" dirty="0" smtClean="0"/>
              <a:t>Overall Benefit:  </a:t>
            </a:r>
            <a:r>
              <a:rPr lang="en-AU" sz="2000" dirty="0" smtClean="0"/>
              <a:t>$300,000 saved in reducing production stoppages and replacement materials purchase.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xmlns="" val="3952690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003232" cy="936104"/>
          </a:xfrm>
        </p:spPr>
        <p:txBody>
          <a:bodyPr/>
          <a:lstStyle/>
          <a:p>
            <a:r>
              <a:rPr lang="en-AU" dirty="0" smtClean="0"/>
              <a:t>Case Study _ Outside the Box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136904" cy="5688632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AU" b="1" dirty="0" smtClean="0"/>
              <a:t>Team Type:  </a:t>
            </a:r>
            <a:r>
              <a:rPr lang="en-AU" dirty="0" smtClean="0"/>
              <a:t>Cross Functional		</a:t>
            </a:r>
            <a:r>
              <a:rPr lang="en-AU" b="1" dirty="0" smtClean="0"/>
              <a:t>Team Size:  </a:t>
            </a:r>
            <a:r>
              <a:rPr lang="en-AU" dirty="0" smtClean="0"/>
              <a:t>10 members</a:t>
            </a:r>
            <a:r>
              <a:rPr lang="en-AU" b="1" dirty="0" smtClean="0"/>
              <a:t>		</a:t>
            </a:r>
          </a:p>
          <a:p>
            <a:pPr marL="114300" indent="0">
              <a:buNone/>
            </a:pPr>
            <a:r>
              <a:rPr lang="en-AU" b="1" dirty="0" smtClean="0"/>
              <a:t>Project Meetings:  </a:t>
            </a:r>
            <a:r>
              <a:rPr lang="en-AU" dirty="0" smtClean="0"/>
              <a:t>6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Primary Metric: 	</a:t>
            </a:r>
            <a:r>
              <a:rPr lang="en-AU" dirty="0" smtClean="0"/>
              <a:t>Bottling Line efficiency at 35%.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Root Causes:  	</a:t>
            </a:r>
            <a:r>
              <a:rPr lang="en-AU" dirty="0" smtClean="0"/>
              <a:t>Manning allocation to large batch packaging.</a:t>
            </a:r>
          </a:p>
          <a:p>
            <a:pPr marL="114300" indent="0">
              <a:buNone/>
            </a:pPr>
            <a:r>
              <a:rPr lang="en-AU" b="1" dirty="0" smtClean="0"/>
              <a:t>Project Focus: 	</a:t>
            </a:r>
            <a:r>
              <a:rPr lang="en-AU" dirty="0" smtClean="0"/>
              <a:t>Improve Overall Equipment Efficiency and produce to target.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Outcomes:</a:t>
            </a:r>
            <a:endParaRPr lang="en-AU" dirty="0" smtClean="0"/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Study of out-feed bottlenecks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Two shift approach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Shift One: Supplementary labour for trial, increase headcount x 1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Shift Two: Shift 2IC manages supply chain to the line</a:t>
            </a:r>
          </a:p>
          <a:p>
            <a:pPr marL="114300" indent="0">
              <a:buNone/>
            </a:pPr>
            <a:endParaRPr lang="en-AU" dirty="0"/>
          </a:p>
          <a:p>
            <a:pPr marL="114300" indent="0">
              <a:buNone/>
            </a:pPr>
            <a:r>
              <a:rPr lang="en-AU" b="1" dirty="0" smtClean="0"/>
              <a:t>Overall Benefit:  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Trial shifts averaged 113% OEE (2% difference between shifts)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Overall task averaged 84% OEE, inclusive of product changeover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63% increase in production rates during the trial ($110k bonus)</a:t>
            </a:r>
          </a:p>
          <a:p>
            <a:pPr marL="530225" indent="-415925">
              <a:buFont typeface="Wingdings" pitchFamily="2" charset="2"/>
              <a:buChar char="ü"/>
            </a:pPr>
            <a:r>
              <a:rPr lang="en-AU" dirty="0" smtClean="0"/>
              <a:t>Task completed with 72 man-hours of original planned labour to spare</a:t>
            </a:r>
          </a:p>
        </p:txBody>
      </p:sp>
    </p:spTree>
    <p:extLst>
      <p:ext uri="{BB962C8B-B14F-4D97-AF65-F5344CB8AC3E}">
        <p14:creationId xmlns:p14="http://schemas.microsoft.com/office/powerpoint/2010/main" xmlns="" val="1639172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54966"/>
            <a:ext cx="4932164" cy="286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620000" cy="1143000"/>
          </a:xfrm>
        </p:spPr>
        <p:txBody>
          <a:bodyPr/>
          <a:lstStyle/>
          <a:p>
            <a:r>
              <a:rPr lang="en-AU" dirty="0" smtClean="0"/>
              <a:t>Case Study _ </a:t>
            </a:r>
            <a:r>
              <a:rPr lang="en-AU" dirty="0" err="1" smtClean="0"/>
              <a:t>Supa</a:t>
            </a:r>
            <a:r>
              <a:rPr lang="en-AU" dirty="0" smtClean="0"/>
              <a:t> Green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8460432" cy="5568034"/>
          </a:xfrm>
        </p:spPr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AU" b="1" dirty="0" smtClean="0"/>
              <a:t>Team Type:  </a:t>
            </a:r>
            <a:r>
              <a:rPr lang="en-AU" dirty="0" smtClean="0"/>
              <a:t>Cross Functional			</a:t>
            </a:r>
            <a:r>
              <a:rPr lang="en-AU" b="1" dirty="0" smtClean="0"/>
              <a:t>Team Size:  </a:t>
            </a:r>
            <a:r>
              <a:rPr lang="en-AU" dirty="0" smtClean="0"/>
              <a:t>6 members</a:t>
            </a:r>
            <a:r>
              <a:rPr lang="en-AU" b="1" dirty="0" smtClean="0"/>
              <a:t>		</a:t>
            </a:r>
          </a:p>
          <a:p>
            <a:pPr marL="114300" indent="0">
              <a:buNone/>
            </a:pPr>
            <a:r>
              <a:rPr lang="en-AU" b="1" dirty="0" smtClean="0"/>
              <a:t>Project Meetings:  </a:t>
            </a:r>
            <a:r>
              <a:rPr lang="en-AU" dirty="0" smtClean="0"/>
              <a:t>11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Primary Metric:  </a:t>
            </a:r>
          </a:p>
          <a:p>
            <a:pPr marL="114300" indent="0">
              <a:buNone/>
            </a:pPr>
            <a:r>
              <a:rPr lang="en-AU" dirty="0" smtClean="0"/>
              <a:t>Production income generated per Power Unit consumed</a:t>
            </a:r>
          </a:p>
          <a:p>
            <a:pPr marL="114300" indent="0">
              <a:buNone/>
            </a:pPr>
            <a:endParaRPr lang="en-AU" dirty="0" smtClean="0"/>
          </a:p>
          <a:p>
            <a:pPr marL="114300" indent="0">
              <a:buNone/>
            </a:pPr>
            <a:r>
              <a:rPr lang="en-AU" b="1" dirty="0" smtClean="0"/>
              <a:t>Root Causes:  </a:t>
            </a:r>
            <a:r>
              <a:rPr lang="en-AU" dirty="0" smtClean="0"/>
              <a:t>Lighting design, machine operation and maintenance</a:t>
            </a:r>
          </a:p>
          <a:p>
            <a:pPr marL="114300" indent="0">
              <a:buNone/>
            </a:pPr>
            <a:r>
              <a:rPr lang="en-AU" b="1" dirty="0" smtClean="0"/>
              <a:t>Project Focus:  </a:t>
            </a:r>
            <a:r>
              <a:rPr lang="en-AU" dirty="0" smtClean="0"/>
              <a:t>To increase income to power usage ratio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Outcomes:</a:t>
            </a:r>
            <a:endParaRPr lang="en-AU" dirty="0" smtClean="0"/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Lighting survey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Install energy efficient lighting to the factory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Repair sources of energy loss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Installation of timers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Staff awareness campaign</a:t>
            </a:r>
          </a:p>
          <a:p>
            <a:pPr marL="114300" indent="0">
              <a:buNone/>
            </a:pPr>
            <a:endParaRPr lang="en-AU" b="1" dirty="0"/>
          </a:p>
          <a:p>
            <a:pPr marL="114300" indent="0">
              <a:buNone/>
            </a:pPr>
            <a:r>
              <a:rPr lang="en-AU" b="1" dirty="0" smtClean="0"/>
              <a:t>Benefit / first six months, post solution implementation:  </a:t>
            </a:r>
          </a:p>
          <a:p>
            <a:pPr marL="722313" indent="-608013"/>
            <a:r>
              <a:rPr lang="en-AU" dirty="0" smtClean="0"/>
              <a:t>21% power efficiency; $19k savings.  </a:t>
            </a:r>
          </a:p>
          <a:p>
            <a:pPr marL="722313" indent="-608013"/>
            <a:r>
              <a:rPr lang="en-AU" dirty="0" smtClean="0"/>
              <a:t>$700k production without power costs attached</a:t>
            </a:r>
          </a:p>
          <a:p>
            <a:pPr marL="722313" indent="-608013"/>
            <a:r>
              <a:rPr lang="en-AU" dirty="0" smtClean="0"/>
              <a:t>Increased benefit with Carbon Tax implementation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3952690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003232" cy="936104"/>
          </a:xfrm>
        </p:spPr>
        <p:txBody>
          <a:bodyPr/>
          <a:lstStyle/>
          <a:p>
            <a:r>
              <a:rPr lang="en-AU" dirty="0" smtClean="0"/>
              <a:t>Case Study _ Logistic Nightmares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064896" cy="5688632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AU" b="1" dirty="0" smtClean="0"/>
              <a:t>Team Type:  </a:t>
            </a:r>
            <a:r>
              <a:rPr lang="en-AU" dirty="0" smtClean="0"/>
              <a:t>Area based			</a:t>
            </a:r>
            <a:r>
              <a:rPr lang="en-AU" b="1" dirty="0" smtClean="0"/>
              <a:t>Team Size:  </a:t>
            </a:r>
            <a:r>
              <a:rPr lang="en-AU" dirty="0" smtClean="0"/>
              <a:t>7 members	</a:t>
            </a:r>
          </a:p>
          <a:p>
            <a:pPr marL="114300" indent="0">
              <a:buNone/>
            </a:pPr>
            <a:r>
              <a:rPr lang="en-AU" b="1" dirty="0" smtClean="0"/>
              <a:t>Project Meetings:  </a:t>
            </a:r>
            <a:r>
              <a:rPr lang="en-AU" dirty="0" smtClean="0"/>
              <a:t>9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Primary Metric:  </a:t>
            </a:r>
            <a:r>
              <a:rPr lang="en-AU" dirty="0" smtClean="0"/>
              <a:t>14% complaint to Inventory Control process</a:t>
            </a:r>
          </a:p>
          <a:p>
            <a:pPr marL="114300" indent="0">
              <a:buNone/>
            </a:pPr>
            <a:endParaRPr lang="en-AU" dirty="0" smtClean="0"/>
          </a:p>
          <a:p>
            <a:pPr marL="114300" indent="0">
              <a:buNone/>
            </a:pPr>
            <a:r>
              <a:rPr lang="en-AU" b="1" dirty="0" smtClean="0"/>
              <a:t>Root Causes:  </a:t>
            </a:r>
            <a:r>
              <a:rPr lang="en-AU" dirty="0" smtClean="0"/>
              <a:t>Time, accountability, process deficiencies</a:t>
            </a:r>
          </a:p>
          <a:p>
            <a:pPr marL="114300" indent="0">
              <a:buNone/>
            </a:pPr>
            <a:r>
              <a:rPr lang="en-AU" b="1" dirty="0" smtClean="0"/>
              <a:t>Project Focus:  </a:t>
            </a:r>
            <a:r>
              <a:rPr lang="en-AU" dirty="0" smtClean="0"/>
              <a:t>Implement system to attain &lt;90% compliance</a:t>
            </a:r>
          </a:p>
          <a:p>
            <a:pPr marL="114300" indent="0">
              <a:buNone/>
            </a:pPr>
            <a:endParaRPr lang="en-AU" b="1" dirty="0" smtClean="0"/>
          </a:p>
          <a:p>
            <a:pPr marL="114300" indent="0">
              <a:buNone/>
            </a:pPr>
            <a:r>
              <a:rPr lang="en-AU" b="1" dirty="0" smtClean="0"/>
              <a:t>Outcomes:</a:t>
            </a:r>
            <a:endParaRPr lang="en-AU" dirty="0" smtClean="0"/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Clarify and standardise Inventory Control process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Schedule cyclic counts 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Set accountabilities and KPI’s</a:t>
            </a:r>
          </a:p>
          <a:p>
            <a:pPr marL="722313" indent="-608013">
              <a:buFont typeface="Wingdings" pitchFamily="2" charset="2"/>
              <a:buChar char="ü"/>
            </a:pPr>
            <a:r>
              <a:rPr lang="en-AU" dirty="0" smtClean="0"/>
              <a:t>Train logistics staff</a:t>
            </a:r>
            <a:endParaRPr lang="en-AU" dirty="0"/>
          </a:p>
          <a:p>
            <a:pPr marL="114300" indent="0">
              <a:buNone/>
            </a:pPr>
            <a:endParaRPr lang="en-AU" dirty="0" smtClean="0"/>
          </a:p>
          <a:p>
            <a:pPr marL="114300" indent="0">
              <a:buNone/>
            </a:pPr>
            <a:endParaRPr lang="en-AU" dirty="0"/>
          </a:p>
          <a:p>
            <a:pPr marL="114300" indent="0">
              <a:buNone/>
            </a:pPr>
            <a:r>
              <a:rPr lang="en-AU" b="1" dirty="0" smtClean="0"/>
              <a:t>Overall Benefit:  </a:t>
            </a:r>
          </a:p>
          <a:p>
            <a:pPr marL="114300" indent="0">
              <a:buNone/>
            </a:pPr>
            <a:r>
              <a:rPr lang="en-AU" b="1" dirty="0" smtClean="0"/>
              <a:t>Compliance to Legislative Authority targets</a:t>
            </a:r>
          </a:p>
          <a:p>
            <a:pPr marL="114300" indent="0">
              <a:buNone/>
            </a:pPr>
            <a:r>
              <a:rPr lang="en-AU" dirty="0" smtClean="0"/>
              <a:t>100% compliant to target with warehousing operations</a:t>
            </a:r>
          </a:p>
          <a:p>
            <a:pPr marL="114300" indent="0">
              <a:buNone/>
            </a:pPr>
            <a:r>
              <a:rPr lang="en-AU" dirty="0" smtClean="0"/>
              <a:t>Solutions were able to be replicated in another area</a:t>
            </a:r>
          </a:p>
          <a:p>
            <a:pPr marL="114300" indent="0">
              <a:buNone/>
            </a:pP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39526904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474</TotalTime>
  <Words>59</Words>
  <Application>Microsoft Office PowerPoint</Application>
  <PresentationFormat>On-screen Show (4:3)</PresentationFormat>
  <Paragraphs>113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Case Study Smart Art</vt:lpstr>
      <vt:lpstr>Case Study _ Screw Loose</vt:lpstr>
      <vt:lpstr>Case Study  The Innovators</vt:lpstr>
      <vt:lpstr>Case Study _ Outside the Box</vt:lpstr>
      <vt:lpstr>Case Study _ Supa Green</vt:lpstr>
      <vt:lpstr>Case Study _ Logistic Nightmares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ORGANISATIONAL DEVELOPMENT</dc:title>
  <dc:creator>Newmindscape</dc:creator>
  <cp:lastModifiedBy>Matt Vapor</cp:lastModifiedBy>
  <cp:revision>31</cp:revision>
  <dcterms:created xsi:type="dcterms:W3CDTF">2012-04-18T23:21:51Z</dcterms:created>
  <dcterms:modified xsi:type="dcterms:W3CDTF">2012-09-14T00:57:53Z</dcterms:modified>
</cp:coreProperties>
</file>