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59" r:id="rId6"/>
    <p:sldId id="264" r:id="rId7"/>
    <p:sldId id="265" r:id="rId8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020B7-DCF2-4B3F-8CD3-64C5A75738EF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030F2D-0745-4FD0-AA2B-2EF07D26EB41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2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2463" y="214313"/>
            <a:ext cx="5591175" cy="4194175"/>
          </a:xfrm>
          <a:ln/>
        </p:spPr>
      </p:sp>
      <p:sp>
        <p:nvSpPr>
          <p:cNvPr id="4312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2232" y="4628182"/>
            <a:ext cx="5041468" cy="4722227"/>
          </a:xfrm>
        </p:spPr>
        <p:txBody>
          <a:bodyPr/>
          <a:lstStyle/>
          <a:p>
            <a:endParaRPr lang="en-AU" b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EDF4-AAB2-4272-8AAD-290BFB37B65F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D8BEF13-41A5-406B-ADFB-4BD5162953D7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EDF4-AAB2-4272-8AAD-290BFB37B65F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BEF13-41A5-406B-ADFB-4BD5162953D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EDF4-AAB2-4272-8AAD-290BFB37B65F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BEF13-41A5-406B-ADFB-4BD5162953D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EDF4-AAB2-4272-8AAD-290BFB37B65F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BEF13-41A5-406B-ADFB-4BD5162953D7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EDF4-AAB2-4272-8AAD-290BFB37B65F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D8BEF13-41A5-406B-ADFB-4BD5162953D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EDF4-AAB2-4272-8AAD-290BFB37B65F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BEF13-41A5-406B-ADFB-4BD5162953D7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EDF4-AAB2-4272-8AAD-290BFB37B65F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BEF13-41A5-406B-ADFB-4BD5162953D7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EDF4-AAB2-4272-8AAD-290BFB37B65F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BEF13-41A5-406B-ADFB-4BD5162953D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EDF4-AAB2-4272-8AAD-290BFB37B65F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BEF13-41A5-406B-ADFB-4BD5162953D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EDF4-AAB2-4272-8AAD-290BFB37B65F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BEF13-41A5-406B-ADFB-4BD5162953D7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9EDF4-AAB2-4272-8AAD-290BFB37B65F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D8BEF13-41A5-406B-ADFB-4BD5162953D7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179EDF4-AAB2-4272-8AAD-290BFB37B65F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D8BEF13-41A5-406B-ADFB-4BD5162953D7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501008"/>
            <a:ext cx="6400800" cy="1600200"/>
          </a:xfrm>
        </p:spPr>
        <p:txBody>
          <a:bodyPr>
            <a:normAutofit/>
          </a:bodyPr>
          <a:lstStyle/>
          <a:p>
            <a:r>
              <a:rPr lang="en-AU" b="1" dirty="0" smtClean="0"/>
              <a:t>LEAN MANUFACTURING </a:t>
            </a:r>
          </a:p>
          <a:p>
            <a:r>
              <a:rPr lang="en-AU" b="1" dirty="0" smtClean="0"/>
              <a:t>&amp;</a:t>
            </a:r>
          </a:p>
          <a:p>
            <a:r>
              <a:rPr lang="en-AU" b="1" dirty="0" smtClean="0"/>
              <a:t>SIX SIGMA</a:t>
            </a:r>
            <a:endParaRPr lang="en-AU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Guide to </a:t>
            </a:r>
            <a:br>
              <a:rPr lang="en-AU" dirty="0" smtClean="0"/>
            </a:br>
            <a:r>
              <a:rPr lang="en-AU" dirty="0" smtClean="0"/>
              <a:t>Business Improvement Tools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Contents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30225" indent="-530225">
              <a:buFont typeface="Wingdings" pitchFamily="2" charset="2"/>
              <a:buChar char="Ø"/>
            </a:pPr>
            <a:r>
              <a:rPr lang="en-AU" dirty="0" smtClean="0">
                <a:latin typeface="Calibri" pitchFamily="34" charset="0"/>
              </a:rPr>
              <a:t>Overview of LEAN Manufacturing</a:t>
            </a:r>
          </a:p>
          <a:p>
            <a:pPr marL="530225" indent="-530225">
              <a:buFont typeface="Wingdings" pitchFamily="2" charset="2"/>
              <a:buChar char="Ø"/>
            </a:pPr>
            <a:r>
              <a:rPr lang="en-AU" dirty="0" smtClean="0">
                <a:latin typeface="Calibri" pitchFamily="34" charset="0"/>
              </a:rPr>
              <a:t>Overview of Six Sigma</a:t>
            </a:r>
          </a:p>
          <a:p>
            <a:pPr marL="530225" indent="-530225">
              <a:buFont typeface="Wingdings" pitchFamily="2" charset="2"/>
              <a:buChar char="Ø"/>
            </a:pPr>
            <a:r>
              <a:rPr lang="en-AU" dirty="0" smtClean="0">
                <a:latin typeface="Calibri" pitchFamily="34" charset="0"/>
              </a:rPr>
              <a:t>PDCA Wheel</a:t>
            </a:r>
          </a:p>
          <a:p>
            <a:pPr marL="530225" indent="-530225">
              <a:buFont typeface="Wingdings" pitchFamily="2" charset="2"/>
              <a:buChar char="Ø"/>
            </a:pPr>
            <a:r>
              <a:rPr lang="en-AU" dirty="0" smtClean="0">
                <a:latin typeface="Calibri" pitchFamily="34" charset="0"/>
              </a:rPr>
              <a:t>Six Sigma Roadmap</a:t>
            </a:r>
          </a:p>
          <a:p>
            <a:pPr marL="530225" indent="-530225">
              <a:buFont typeface="Wingdings" pitchFamily="2" charset="2"/>
              <a:buChar char="Ø"/>
            </a:pPr>
            <a:r>
              <a:rPr lang="en-AU" dirty="0" smtClean="0">
                <a:latin typeface="Calibri" pitchFamily="34" charset="0"/>
              </a:rPr>
              <a:t>Tool selection guide</a:t>
            </a:r>
            <a:endParaRPr lang="en-AU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LEAN Manufacturing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en-AU" dirty="0" smtClean="0">
                <a:latin typeface="Calibri" pitchFamily="34" charset="0"/>
              </a:rPr>
              <a:t>Henry Ford production line to Toyota Production System</a:t>
            </a:r>
          </a:p>
          <a:p>
            <a:endParaRPr lang="en-AU" dirty="0" smtClean="0">
              <a:latin typeface="Calibri" pitchFamily="34" charset="0"/>
            </a:endParaRPr>
          </a:p>
          <a:p>
            <a:r>
              <a:rPr lang="en-AU" dirty="0" smtClean="0">
                <a:latin typeface="Calibri" pitchFamily="34" charset="0"/>
              </a:rPr>
              <a:t>Methodology spread across industries and countries</a:t>
            </a:r>
          </a:p>
          <a:p>
            <a:endParaRPr lang="en-AU" dirty="0" smtClean="0">
              <a:latin typeface="Calibri" pitchFamily="34" charset="0"/>
            </a:endParaRPr>
          </a:p>
          <a:p>
            <a:pPr marL="354013" indent="-354013"/>
            <a:r>
              <a:rPr lang="en-AU" dirty="0" smtClean="0">
                <a:latin typeface="Calibri" pitchFamily="34" charset="0"/>
              </a:rPr>
              <a:t>Production activity that is not important to the customer is seen as waste, and to be reduced / eliminated.</a:t>
            </a:r>
          </a:p>
          <a:p>
            <a:pPr marL="0" indent="0"/>
            <a:endParaRPr lang="en-AU" dirty="0" smtClean="0">
              <a:latin typeface="Calibri" pitchFamily="34" charset="0"/>
            </a:endParaRPr>
          </a:p>
          <a:p>
            <a:pPr marL="354013" indent="-354013"/>
            <a:r>
              <a:rPr lang="en-AU" dirty="0" smtClean="0">
                <a:latin typeface="Calibri" pitchFamily="34" charset="0"/>
              </a:rPr>
              <a:t>Focuses on optimising ‘production flow’ .</a:t>
            </a:r>
          </a:p>
          <a:p>
            <a:pPr marL="354013" indent="-354013"/>
            <a:endParaRPr lang="en-AU" dirty="0" smtClean="0">
              <a:latin typeface="Calibri" pitchFamily="34" charset="0"/>
            </a:endParaRPr>
          </a:p>
          <a:p>
            <a:pPr marL="354013" indent="-354013"/>
            <a:r>
              <a:rPr lang="en-AU" dirty="0" smtClean="0">
                <a:latin typeface="Calibri" pitchFamily="34" charset="0"/>
              </a:rPr>
              <a:t>Converts ‘push through to sell’ production to ‘pull through by customer demand’ production.</a:t>
            </a:r>
            <a:endParaRPr lang="en-AU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PDCA Wheel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628800"/>
            <a:ext cx="6336704" cy="1152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 smtClean="0">
                <a:latin typeface="Calibri" pitchFamily="34" charset="0"/>
              </a:rPr>
              <a:t>A foundation tool of LEAN to explain to teams how to make process improvements.  </a:t>
            </a:r>
            <a:endParaRPr lang="en-AU" dirty="0">
              <a:latin typeface="Calibri" pitchFamily="34" charset="0"/>
            </a:endParaRPr>
          </a:p>
        </p:txBody>
      </p:sp>
      <p:pic>
        <p:nvPicPr>
          <p:cNvPr id="12290" name="Picture 2" descr="https://encrypted-tbn2.google.com/images?q=tbn:ANd9GcRUnW7pcKANyNvxRvOo7gURnjZJ8iYpe_qDTp20SGbqc7t511a-h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074719"/>
            <a:ext cx="4752528" cy="316259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2708920"/>
            <a:ext cx="3600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dirty="0" smtClean="0">
                <a:solidFill>
                  <a:srgbClr val="00B050"/>
                </a:solidFill>
                <a:latin typeface="Calibri" pitchFamily="34" charset="0"/>
              </a:rPr>
              <a:t>Plan the improvement</a:t>
            </a:r>
          </a:p>
          <a:p>
            <a:endParaRPr lang="en-AU" sz="2400" b="1" dirty="0" smtClean="0">
              <a:solidFill>
                <a:srgbClr val="00B050"/>
              </a:solidFill>
              <a:latin typeface="Calibri" pitchFamily="34" charset="0"/>
            </a:endParaRPr>
          </a:p>
          <a:p>
            <a:r>
              <a:rPr lang="en-AU" sz="2400" b="1" dirty="0" smtClean="0">
                <a:solidFill>
                  <a:srgbClr val="00B050"/>
                </a:solidFill>
                <a:latin typeface="Calibri" pitchFamily="34" charset="0"/>
              </a:rPr>
              <a:t>Do the trial</a:t>
            </a:r>
          </a:p>
          <a:p>
            <a:endParaRPr lang="en-AU" sz="2400" b="1" dirty="0" smtClean="0">
              <a:solidFill>
                <a:srgbClr val="00B050"/>
              </a:solidFill>
              <a:latin typeface="Calibri" pitchFamily="34" charset="0"/>
            </a:endParaRPr>
          </a:p>
          <a:p>
            <a:r>
              <a:rPr lang="en-AU" sz="2400" b="1" dirty="0" smtClean="0">
                <a:solidFill>
                  <a:srgbClr val="00B050"/>
                </a:solidFill>
                <a:latin typeface="Calibri" pitchFamily="34" charset="0"/>
              </a:rPr>
              <a:t>Check the results</a:t>
            </a:r>
          </a:p>
          <a:p>
            <a:endParaRPr lang="en-AU" sz="2400" b="1" dirty="0" smtClean="0">
              <a:solidFill>
                <a:srgbClr val="00B050"/>
              </a:solidFill>
              <a:latin typeface="Calibri" pitchFamily="34" charset="0"/>
            </a:endParaRPr>
          </a:p>
          <a:p>
            <a:r>
              <a:rPr lang="en-AU" sz="2400" b="1" dirty="0" smtClean="0">
                <a:solidFill>
                  <a:srgbClr val="00B050"/>
                </a:solidFill>
                <a:latin typeface="Calibri" pitchFamily="34" charset="0"/>
              </a:rPr>
              <a:t>Action the new standard</a:t>
            </a:r>
            <a:endParaRPr lang="en-AU" sz="24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12292" name="Picture 4" descr="https://encrypted-tbn3.google.com/images?q=tbn:ANd9GcTID5uY6lZ_lAzk-3MRo6U0qkOri4DRiDBK0B6MU4IUGqK3liv2L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332656"/>
            <a:ext cx="1895475" cy="20574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3528" y="5733256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rgbClr val="FF0000"/>
                </a:solidFill>
                <a:latin typeface="Calibri" pitchFamily="34" charset="0"/>
              </a:rPr>
              <a:t>Once the new standard is locked in, further improvement activity can occur</a:t>
            </a:r>
            <a:endParaRPr lang="en-AU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Six Sigma ( 6</a:t>
            </a:r>
            <a:r>
              <a:rPr lang="el-GR" dirty="0" smtClean="0"/>
              <a:t>σ</a:t>
            </a:r>
            <a:r>
              <a:rPr lang="en-AU" dirty="0" smtClean="0"/>
              <a:t> 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412776"/>
            <a:ext cx="8712968" cy="49251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sz="2400" dirty="0" smtClean="0">
                <a:latin typeface="Calibri" pitchFamily="34" charset="0"/>
              </a:rPr>
              <a:t>Created by Motorola in the 1970’s in response to quality criticisms</a:t>
            </a:r>
          </a:p>
          <a:p>
            <a:pPr marL="0" indent="0">
              <a:buNone/>
            </a:pPr>
            <a:endParaRPr lang="en-AU" sz="2400" dirty="0" smtClean="0">
              <a:latin typeface="Calibri" pitchFamily="34" charset="0"/>
            </a:endParaRPr>
          </a:p>
          <a:p>
            <a:pPr marL="354013" indent="-354013"/>
            <a:r>
              <a:rPr lang="en-AU" sz="2400" dirty="0" smtClean="0">
                <a:latin typeface="Calibri" pitchFamily="34" charset="0"/>
              </a:rPr>
              <a:t>Heavy on Statistical Process Control and Hypothesis testing</a:t>
            </a:r>
          </a:p>
          <a:p>
            <a:pPr marL="354013" indent="-354013"/>
            <a:endParaRPr lang="en-AU" sz="2400" dirty="0" smtClean="0">
              <a:latin typeface="Calibri" pitchFamily="34" charset="0"/>
            </a:endParaRPr>
          </a:p>
          <a:p>
            <a:pPr marL="354013" indent="-354013"/>
            <a:r>
              <a:rPr lang="en-AU" sz="2400" dirty="0" smtClean="0">
                <a:latin typeface="Calibri" pitchFamily="34" charset="0"/>
              </a:rPr>
              <a:t>Focus is to reduce defects by reducing process variability</a:t>
            </a:r>
          </a:p>
          <a:p>
            <a:pPr marL="354013" indent="-354013"/>
            <a:endParaRPr lang="en-AU" sz="2400" dirty="0" smtClean="0">
              <a:latin typeface="Calibri" pitchFamily="34" charset="0"/>
            </a:endParaRPr>
          </a:p>
          <a:p>
            <a:pPr marL="354013" indent="-354013"/>
            <a:r>
              <a:rPr lang="en-AU" sz="2400" b="1" dirty="0" smtClean="0">
                <a:latin typeface="Calibri" pitchFamily="34" charset="0"/>
              </a:rPr>
              <a:t>Q</a:t>
            </a:r>
            <a:r>
              <a:rPr lang="en-AU" sz="2400" dirty="0" smtClean="0">
                <a:latin typeface="Calibri" pitchFamily="34" charset="0"/>
              </a:rPr>
              <a:t>uality side tools</a:t>
            </a:r>
          </a:p>
          <a:p>
            <a:pPr marL="354013" indent="-354013"/>
            <a:endParaRPr lang="en-AU" sz="2400" dirty="0" smtClean="0">
              <a:latin typeface="Calibri" pitchFamily="34" charset="0"/>
            </a:endParaRPr>
          </a:p>
          <a:p>
            <a:pPr marL="354013" indent="-354013"/>
            <a:r>
              <a:rPr lang="en-AU" sz="2400" b="1" dirty="0" smtClean="0">
                <a:latin typeface="Calibri" pitchFamily="34" charset="0"/>
              </a:rPr>
              <a:t>A</a:t>
            </a:r>
            <a:r>
              <a:rPr lang="en-AU" sz="2400" dirty="0" smtClean="0">
                <a:latin typeface="Calibri" pitchFamily="34" charset="0"/>
              </a:rPr>
              <a:t>cceptance side tools</a:t>
            </a:r>
          </a:p>
          <a:p>
            <a:pPr marL="354013" indent="-354013"/>
            <a:endParaRPr lang="en-AU" sz="2400" dirty="0" smtClean="0">
              <a:latin typeface="Calibri" pitchFamily="34" charset="0"/>
            </a:endParaRPr>
          </a:p>
          <a:p>
            <a:pPr marL="354013" indent="-354013"/>
            <a:r>
              <a:rPr lang="en-AU" sz="2400" dirty="0" smtClean="0">
                <a:latin typeface="Calibri" pitchFamily="34" charset="0"/>
              </a:rPr>
              <a:t>A 6</a:t>
            </a:r>
            <a:r>
              <a:rPr lang="el-GR" sz="2400" dirty="0" smtClean="0">
                <a:latin typeface="Calibri" pitchFamily="34" charset="0"/>
              </a:rPr>
              <a:t>σ</a:t>
            </a:r>
            <a:r>
              <a:rPr lang="en-AU" sz="2400" dirty="0" smtClean="0">
                <a:latin typeface="Calibri" pitchFamily="34" charset="0"/>
              </a:rPr>
              <a:t> process is 99.99997% accurate</a:t>
            </a:r>
          </a:p>
          <a:p>
            <a:pPr marL="754063" lvl="1" indent="-354013">
              <a:buNone/>
            </a:pPr>
            <a:r>
              <a:rPr lang="en-AU" sz="2000" dirty="0" smtClean="0">
                <a:latin typeface="Calibri" pitchFamily="34" charset="0"/>
              </a:rPr>
              <a:t>(Between three and four defects per million opportunities)</a:t>
            </a:r>
          </a:p>
          <a:p>
            <a:pPr>
              <a:buNone/>
            </a:pPr>
            <a:endParaRPr lang="en-AU" sz="2400" dirty="0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60" y="616530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>
                <a:solidFill>
                  <a:srgbClr val="FF0000"/>
                </a:solidFill>
                <a:latin typeface="Calibri" pitchFamily="34" charset="0"/>
              </a:rPr>
              <a:t>Excellence = Quality x Acceptance</a:t>
            </a:r>
            <a:endParaRPr lang="en-AU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r>
              <a:rPr lang="en-AU" dirty="0"/>
              <a:t>Page </a:t>
            </a:r>
            <a:fld id="{FD04E3AC-D4DC-4BD1-98E4-4F3ABCB196FE}" type="slidenum">
              <a:rPr lang="en-AU"/>
              <a:pPr/>
              <a:t>6</a:t>
            </a:fld>
            <a:endParaRPr lang="en-AU" dirty="0"/>
          </a:p>
        </p:txBody>
      </p:sp>
      <p:sp>
        <p:nvSpPr>
          <p:cNvPr id="4311042" name="Rectangle 2"/>
          <p:cNvSpPr>
            <a:spLocks noChangeArrowheads="1"/>
          </p:cNvSpPr>
          <p:nvPr/>
        </p:nvSpPr>
        <p:spPr bwMode="auto">
          <a:xfrm>
            <a:off x="0" y="3244334"/>
            <a:ext cx="184731" cy="369332"/>
          </a:xfrm>
          <a:prstGeom prst="rect">
            <a:avLst/>
          </a:prstGeom>
          <a:solidFill>
            <a:srgbClr val="FFFF99"/>
          </a:solidFill>
          <a:ln w="63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4311043" name="Rectangle 3"/>
          <p:cNvSpPr>
            <a:spLocks noChangeArrowheads="1"/>
          </p:cNvSpPr>
          <p:nvPr/>
        </p:nvSpPr>
        <p:spPr bwMode="auto">
          <a:xfrm>
            <a:off x="205154" y="3715822"/>
            <a:ext cx="184731" cy="369332"/>
          </a:xfrm>
          <a:prstGeom prst="rect">
            <a:avLst/>
          </a:prstGeom>
          <a:solidFill>
            <a:srgbClr val="FFFFFF"/>
          </a:solidFill>
          <a:ln w="63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endParaRPr lang="en-AU"/>
          </a:p>
        </p:txBody>
      </p:sp>
      <p:sp>
        <p:nvSpPr>
          <p:cNvPr id="4311044" name="Rectangle 4"/>
          <p:cNvSpPr>
            <a:spLocks noChangeArrowheads="1"/>
          </p:cNvSpPr>
          <p:nvPr/>
        </p:nvSpPr>
        <p:spPr bwMode="auto">
          <a:xfrm>
            <a:off x="1872762" y="304800"/>
            <a:ext cx="3505200" cy="914400"/>
          </a:xfrm>
          <a:prstGeom prst="rect">
            <a:avLst/>
          </a:prstGeom>
          <a:gradFill rotWithShape="0">
            <a:gsLst>
              <a:gs pos="0">
                <a:srgbClr val="CC0099"/>
              </a:gs>
              <a:gs pos="100000">
                <a:srgbClr val="FFCC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en-AU" sz="2400">
              <a:latin typeface="Times New Roman" pitchFamily="18" charset="0"/>
            </a:endParaRPr>
          </a:p>
        </p:txBody>
      </p:sp>
      <p:sp>
        <p:nvSpPr>
          <p:cNvPr id="4311045" name="Rectangle 5"/>
          <p:cNvSpPr>
            <a:spLocks noChangeArrowheads="1"/>
          </p:cNvSpPr>
          <p:nvPr/>
        </p:nvSpPr>
        <p:spPr bwMode="auto">
          <a:xfrm>
            <a:off x="5423389" y="304800"/>
            <a:ext cx="3352800" cy="914400"/>
          </a:xfrm>
          <a:prstGeom prst="rect">
            <a:avLst/>
          </a:prstGeom>
          <a:gradFill rotWithShape="0">
            <a:gsLst>
              <a:gs pos="0">
                <a:srgbClr val="FF6600"/>
              </a:gs>
              <a:gs pos="100000">
                <a:srgbClr val="0066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en-AU" sz="2400">
              <a:latin typeface="Times New Roman" pitchFamily="18" charset="0"/>
            </a:endParaRPr>
          </a:p>
        </p:txBody>
      </p:sp>
      <p:sp>
        <p:nvSpPr>
          <p:cNvPr id="4311046" name="Rectangle 6"/>
          <p:cNvSpPr>
            <a:spLocks noChangeArrowheads="1"/>
          </p:cNvSpPr>
          <p:nvPr/>
        </p:nvSpPr>
        <p:spPr bwMode="auto">
          <a:xfrm>
            <a:off x="546589" y="0"/>
            <a:ext cx="8229600" cy="36759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1320" tIns="44859" rIns="91320" bIns="44859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1800" b="1">
                <a:latin typeface="Arial" charset="0"/>
              </a:rPr>
              <a:t>Six Sigma DMAIC Roadmap</a:t>
            </a:r>
          </a:p>
        </p:txBody>
      </p:sp>
      <p:sp>
        <p:nvSpPr>
          <p:cNvPr id="4311047" name="Oval 7"/>
          <p:cNvSpPr>
            <a:spLocks noChangeArrowheads="1"/>
          </p:cNvSpPr>
          <p:nvPr/>
        </p:nvSpPr>
        <p:spPr bwMode="auto">
          <a:xfrm>
            <a:off x="3783623" y="533400"/>
            <a:ext cx="1371600" cy="609600"/>
          </a:xfrm>
          <a:prstGeom prst="ellipse">
            <a:avLst/>
          </a:prstGeom>
          <a:solidFill>
            <a:srgbClr val="FFFF00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dist="107763" dir="2700000" algn="ctr" rotWithShape="0">
              <a:schemeClr val="bg1"/>
            </a:outerShdw>
          </a:effectLst>
        </p:spPr>
        <p:txBody>
          <a:bodyPr lIns="86058" tIns="42274" rIns="86058" bIns="42274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1700" b="1" u="sng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</a:t>
            </a:r>
            <a:r>
              <a:rPr lang="en-US" sz="15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nalyse</a:t>
            </a:r>
            <a:endParaRPr lang="en-US" sz="15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311048" name="Oval 8"/>
          <p:cNvSpPr>
            <a:spLocks noChangeArrowheads="1"/>
          </p:cNvSpPr>
          <p:nvPr/>
        </p:nvSpPr>
        <p:spPr bwMode="auto">
          <a:xfrm>
            <a:off x="5518638" y="533400"/>
            <a:ext cx="1371600" cy="609600"/>
          </a:xfrm>
          <a:prstGeom prst="ellipse">
            <a:avLst/>
          </a:prstGeom>
          <a:solidFill>
            <a:srgbClr val="FF6600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dist="107763" dir="2700000" algn="ctr" rotWithShape="0">
              <a:schemeClr val="bg1"/>
            </a:outerShdw>
          </a:effectLst>
        </p:spPr>
        <p:txBody>
          <a:bodyPr lIns="86058" tIns="42274" rIns="86058" bIns="42274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1700" b="1" u="sng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</a:t>
            </a:r>
            <a:r>
              <a:rPr lang="en-US" sz="1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mprove</a:t>
            </a:r>
          </a:p>
        </p:txBody>
      </p:sp>
      <p:sp>
        <p:nvSpPr>
          <p:cNvPr id="4311049" name="Oval 9"/>
          <p:cNvSpPr>
            <a:spLocks noChangeArrowheads="1"/>
          </p:cNvSpPr>
          <p:nvPr/>
        </p:nvSpPr>
        <p:spPr bwMode="auto">
          <a:xfrm>
            <a:off x="2089638" y="533400"/>
            <a:ext cx="1371600" cy="609600"/>
          </a:xfrm>
          <a:prstGeom prst="ellipse">
            <a:avLst/>
          </a:prstGeom>
          <a:solidFill>
            <a:srgbClr val="993366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dist="107763" dir="2700000" algn="ctr" rotWithShape="0">
              <a:schemeClr val="bg1"/>
            </a:outerShdw>
          </a:effectLst>
        </p:spPr>
        <p:txBody>
          <a:bodyPr lIns="86058" tIns="42274" rIns="86058" bIns="42274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1700" b="1" u="sng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</a:t>
            </a:r>
            <a:r>
              <a:rPr lang="en-US" sz="1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easure</a:t>
            </a:r>
          </a:p>
        </p:txBody>
      </p:sp>
      <p:sp>
        <p:nvSpPr>
          <p:cNvPr id="4311050" name="Oval 10"/>
          <p:cNvSpPr>
            <a:spLocks noChangeArrowheads="1"/>
          </p:cNvSpPr>
          <p:nvPr/>
        </p:nvSpPr>
        <p:spPr bwMode="auto">
          <a:xfrm>
            <a:off x="7290289" y="533400"/>
            <a:ext cx="1371600" cy="609600"/>
          </a:xfrm>
          <a:prstGeom prst="ellipse">
            <a:avLst/>
          </a:prstGeom>
          <a:solidFill>
            <a:srgbClr val="003300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dist="107763" dir="2700000" algn="ctr" rotWithShape="0">
              <a:schemeClr val="bg1"/>
            </a:outerShdw>
          </a:effectLst>
        </p:spPr>
        <p:txBody>
          <a:bodyPr lIns="86058" tIns="42274" rIns="86058" bIns="42274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1700" b="1" u="sng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</a:t>
            </a:r>
            <a:r>
              <a:rPr lang="en-US" sz="1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ontrol</a:t>
            </a:r>
          </a:p>
        </p:txBody>
      </p:sp>
      <p:cxnSp>
        <p:nvCxnSpPr>
          <p:cNvPr id="4311053" name="AutoShape 13"/>
          <p:cNvCxnSpPr>
            <a:cxnSpLocks noChangeShapeType="1"/>
            <a:stCxn id="4311077" idx="6"/>
            <a:endCxn id="4311049" idx="2"/>
          </p:cNvCxnSpPr>
          <p:nvPr/>
        </p:nvCxnSpPr>
        <p:spPr bwMode="auto">
          <a:xfrm>
            <a:off x="1739412" y="838200"/>
            <a:ext cx="33850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311054" name="AutoShape 14"/>
          <p:cNvCxnSpPr>
            <a:cxnSpLocks noChangeShapeType="1"/>
            <a:stCxn id="4311049" idx="6"/>
            <a:endCxn id="4311047" idx="2"/>
          </p:cNvCxnSpPr>
          <p:nvPr/>
        </p:nvCxnSpPr>
        <p:spPr bwMode="auto">
          <a:xfrm>
            <a:off x="3472962" y="838200"/>
            <a:ext cx="29893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311055" name="AutoShape 15"/>
          <p:cNvCxnSpPr>
            <a:cxnSpLocks noChangeShapeType="1"/>
            <a:stCxn id="4311047" idx="6"/>
            <a:endCxn id="4311048" idx="2"/>
          </p:cNvCxnSpPr>
          <p:nvPr/>
        </p:nvCxnSpPr>
        <p:spPr bwMode="auto">
          <a:xfrm>
            <a:off x="5166946" y="838200"/>
            <a:ext cx="339969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311056" name="AutoShape 16"/>
          <p:cNvCxnSpPr>
            <a:cxnSpLocks noChangeShapeType="1"/>
            <a:stCxn id="4311048" idx="6"/>
            <a:endCxn id="4311050" idx="2"/>
          </p:cNvCxnSpPr>
          <p:nvPr/>
        </p:nvCxnSpPr>
        <p:spPr bwMode="auto">
          <a:xfrm>
            <a:off x="6901962" y="838200"/>
            <a:ext cx="376604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311057" name="AutoShape 17"/>
          <p:cNvSpPr>
            <a:spLocks noChangeArrowheads="1"/>
          </p:cNvSpPr>
          <p:nvPr/>
        </p:nvSpPr>
        <p:spPr bwMode="auto">
          <a:xfrm>
            <a:off x="2076451" y="5616575"/>
            <a:ext cx="1263162" cy="781050"/>
          </a:xfrm>
          <a:prstGeom prst="diamond">
            <a:avLst/>
          </a:prstGeom>
          <a:solidFill>
            <a:srgbClr val="C0C0C0"/>
          </a:solidFill>
          <a:ln w="28575" algn="ctr">
            <a:solidFill>
              <a:srgbClr val="9B4991"/>
            </a:solidFill>
            <a:miter lim="800000"/>
            <a:headEnd/>
            <a:tailEnd/>
          </a:ln>
          <a:effectLst>
            <a:outerShdw dist="85194" dir="3806097" algn="ctr" rotWithShape="0">
              <a:srgbClr val="FFCC00"/>
            </a:outerShdw>
          </a:effectLst>
        </p:spPr>
        <p:txBody>
          <a:bodyPr lIns="0" tIns="0" rIns="0" bIns="0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800" b="1" dirty="0">
                <a:latin typeface="Arial" charset="0"/>
              </a:rPr>
              <a:t>M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 dirty="0">
                <a:latin typeface="Arial" charset="0"/>
              </a:rPr>
              <a:t>Stakeholder check-in </a:t>
            </a:r>
            <a:r>
              <a:rPr lang="en-US" sz="800" dirty="0">
                <a:latin typeface="Arial" charset="0"/>
                <a:sym typeface="Wingdings" pitchFamily="2" charset="2"/>
              </a:rPr>
              <a:t></a:t>
            </a:r>
          </a:p>
          <a:p>
            <a:pPr defTabSz="869950" eaLnBrk="0" hangingPunct="0">
              <a:spcBef>
                <a:spcPct val="0"/>
              </a:spcBef>
            </a:pPr>
            <a:endParaRPr lang="en-US" sz="800" dirty="0">
              <a:latin typeface="Arial" charset="0"/>
            </a:endParaRP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2299189" y="1322389"/>
            <a:ext cx="4312626" cy="3965575"/>
            <a:chOff x="1448" y="833"/>
            <a:chExt cx="2717" cy="2498"/>
          </a:xfrm>
        </p:grpSpPr>
        <p:sp>
          <p:nvSpPr>
            <p:cNvPr id="4311059" name="Rectangle 19"/>
            <p:cNvSpPr>
              <a:spLocks noChangeArrowheads="1"/>
            </p:cNvSpPr>
            <p:nvPr/>
          </p:nvSpPr>
          <p:spPr bwMode="auto">
            <a:xfrm>
              <a:off x="3650" y="833"/>
              <a:ext cx="515" cy="467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rgbClr val="FF330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defTabSz="869950" eaLnBrk="0" hangingPunct="0">
                <a:spcBef>
                  <a:spcPct val="0"/>
                </a:spcBef>
              </a:pPr>
              <a:r>
                <a:rPr lang="en-AU" sz="800" b="1">
                  <a:latin typeface="Arial" charset="0"/>
                </a:rPr>
                <a:t>13</a:t>
              </a:r>
              <a:endParaRPr lang="en-US" sz="800" b="1">
                <a:latin typeface="Arial" charset="0"/>
              </a:endParaRPr>
            </a:p>
            <a:p>
              <a:pPr defTabSz="869950" eaLnBrk="0" hangingPunct="0">
                <a:spcBef>
                  <a:spcPct val="0"/>
                </a:spcBef>
              </a:pPr>
              <a:r>
                <a:rPr lang="en-US" sz="800">
                  <a:latin typeface="Arial" charset="0"/>
                </a:rPr>
                <a:t>Identify &amp; Select Potential Solutions</a:t>
              </a:r>
            </a:p>
            <a:p>
              <a:pPr defTabSz="869950" eaLnBrk="0" hangingPunct="0">
                <a:spcBef>
                  <a:spcPct val="0"/>
                </a:spcBef>
              </a:pPr>
              <a:endParaRPr lang="en-US" sz="800">
                <a:latin typeface="Arial" charset="0"/>
              </a:endParaRPr>
            </a:p>
          </p:txBody>
        </p:sp>
        <p:sp>
          <p:nvSpPr>
            <p:cNvPr id="4311060" name="Rectangle 20"/>
            <p:cNvSpPr>
              <a:spLocks noChangeArrowheads="1"/>
            </p:cNvSpPr>
            <p:nvPr/>
          </p:nvSpPr>
          <p:spPr bwMode="auto">
            <a:xfrm>
              <a:off x="1448" y="2861"/>
              <a:ext cx="515" cy="467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defTabSz="869950" eaLnBrk="0" hangingPunct="0">
                <a:spcBef>
                  <a:spcPct val="0"/>
                </a:spcBef>
              </a:pPr>
              <a:r>
                <a:rPr lang="en-US" sz="800" b="1">
                  <a:latin typeface="Arial" charset="0"/>
                </a:rPr>
                <a:t>8</a:t>
              </a:r>
            </a:p>
            <a:p>
              <a:pPr defTabSz="869950" eaLnBrk="0" hangingPunct="0">
                <a:spcBef>
                  <a:spcPct val="0"/>
                </a:spcBef>
              </a:pPr>
              <a:r>
                <a:rPr lang="en-US" sz="800">
                  <a:latin typeface="Arial" charset="0"/>
                </a:rPr>
                <a:t>Develop data collection plan around key x’s;</a:t>
              </a:r>
            </a:p>
            <a:p>
              <a:pPr defTabSz="869950" eaLnBrk="0" hangingPunct="0">
                <a:spcBef>
                  <a:spcPct val="0"/>
                </a:spcBef>
              </a:pPr>
              <a:endParaRPr lang="en-US" sz="800">
                <a:latin typeface="Arial" charset="0"/>
              </a:endParaRPr>
            </a:p>
          </p:txBody>
        </p:sp>
        <p:sp>
          <p:nvSpPr>
            <p:cNvPr id="4311061" name="Rectangle 21"/>
            <p:cNvSpPr>
              <a:spLocks noChangeArrowheads="1"/>
            </p:cNvSpPr>
            <p:nvPr/>
          </p:nvSpPr>
          <p:spPr bwMode="auto">
            <a:xfrm>
              <a:off x="2528" y="2864"/>
              <a:ext cx="515" cy="467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defTabSz="869950" eaLnBrk="0" hangingPunct="0">
                <a:spcBef>
                  <a:spcPct val="0"/>
                </a:spcBef>
              </a:pPr>
              <a:r>
                <a:rPr lang="en-US" sz="800" b="1">
                  <a:latin typeface="Arial" charset="0"/>
                </a:rPr>
                <a:t>12</a:t>
              </a:r>
            </a:p>
            <a:p>
              <a:pPr defTabSz="869950" eaLnBrk="0" hangingPunct="0">
                <a:spcBef>
                  <a:spcPct val="0"/>
                </a:spcBef>
              </a:pPr>
              <a:r>
                <a:rPr lang="en-US" sz="800">
                  <a:latin typeface="Arial" charset="0"/>
                </a:rPr>
                <a:t>Practically</a:t>
              </a:r>
            </a:p>
            <a:p>
              <a:pPr defTabSz="869950" eaLnBrk="0" hangingPunct="0">
                <a:spcBef>
                  <a:spcPct val="0"/>
                </a:spcBef>
              </a:pPr>
              <a:r>
                <a:rPr lang="en-US" sz="800">
                  <a:latin typeface="Arial" charset="0"/>
                </a:rPr>
                <a:t>validate root causes</a:t>
              </a:r>
            </a:p>
          </p:txBody>
        </p:sp>
        <p:sp>
          <p:nvSpPr>
            <p:cNvPr id="4311062" name="Rectangle 22"/>
            <p:cNvSpPr>
              <a:spLocks noChangeArrowheads="1"/>
            </p:cNvSpPr>
            <p:nvPr/>
          </p:nvSpPr>
          <p:spPr bwMode="auto">
            <a:xfrm>
              <a:off x="2528" y="2189"/>
              <a:ext cx="515" cy="467"/>
            </a:xfrm>
            <a:prstGeom prst="rect">
              <a:avLst/>
            </a:prstGeom>
            <a:solidFill>
              <a:srgbClr val="C0C0C0"/>
            </a:solidFill>
            <a:ln w="28575" algn="ctr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defTabSz="869950" eaLnBrk="0" hangingPunct="0">
                <a:spcBef>
                  <a:spcPct val="0"/>
                </a:spcBef>
              </a:pPr>
              <a:r>
                <a:rPr lang="en-US" sz="800" b="1">
                  <a:latin typeface="Arial" charset="0"/>
                </a:rPr>
                <a:t>11</a:t>
              </a:r>
            </a:p>
            <a:p>
              <a:pPr defTabSz="869950" eaLnBrk="0" hangingPunct="0">
                <a:spcBef>
                  <a:spcPct val="0"/>
                </a:spcBef>
              </a:pPr>
              <a:r>
                <a:rPr lang="en-US" sz="800">
                  <a:latin typeface="Arial" charset="0"/>
                </a:rPr>
                <a:t>Graphically &amp; Statistically validate root causes</a:t>
              </a:r>
            </a:p>
          </p:txBody>
        </p:sp>
      </p:grpSp>
      <p:sp>
        <p:nvSpPr>
          <p:cNvPr id="4311063" name="Text Box 23"/>
          <p:cNvSpPr txBox="1">
            <a:spLocks noChangeArrowheads="1"/>
          </p:cNvSpPr>
          <p:nvPr/>
        </p:nvSpPr>
        <p:spPr bwMode="auto">
          <a:xfrm>
            <a:off x="76200" y="6584950"/>
            <a:ext cx="992579" cy="17934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tIns="43087" bIns="43087">
            <a:spAutoFit/>
          </a:bodyPr>
          <a:lstStyle/>
          <a:p>
            <a:pPr marL="430213" indent="-430213" defTabSz="862013"/>
            <a:r>
              <a:rPr lang="en-US" sz="600">
                <a:latin typeface="Arial" charset="0"/>
              </a:rPr>
              <a:t>Rev v10 A4 2007.08.19</a:t>
            </a:r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1405303" y="5013327"/>
            <a:ext cx="321551" cy="338138"/>
            <a:chOff x="1680" y="763"/>
            <a:chExt cx="202" cy="213"/>
          </a:xfrm>
        </p:grpSpPr>
        <p:sp>
          <p:nvSpPr>
            <p:cNvPr id="4311065" name="Oval 25"/>
            <p:cNvSpPr>
              <a:spLocks noChangeArrowheads="1"/>
            </p:cNvSpPr>
            <p:nvPr/>
          </p:nvSpPr>
          <p:spPr bwMode="auto">
            <a:xfrm>
              <a:off x="1685" y="768"/>
              <a:ext cx="192" cy="192"/>
            </a:xfrm>
            <a:prstGeom prst="ellipse">
              <a:avLst/>
            </a:prstGeom>
            <a:solidFill>
              <a:srgbClr val="FFFF99"/>
            </a:solidFill>
            <a:ln w="15875">
              <a:solidFill>
                <a:srgbClr val="FF0000"/>
              </a:solidFill>
              <a:round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311066" name="Text Box 26"/>
            <p:cNvSpPr txBox="1">
              <a:spLocks noChangeArrowheads="1"/>
            </p:cNvSpPr>
            <p:nvPr/>
          </p:nvSpPr>
          <p:spPr bwMode="auto">
            <a:xfrm>
              <a:off x="1680" y="763"/>
              <a:ext cx="20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</a:pPr>
              <a:r>
                <a:rPr lang="en-US" sz="1600">
                  <a:solidFill>
                    <a:srgbClr val="008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Black" pitchFamily="34" charset="0"/>
                </a:rPr>
                <a:t>$</a:t>
              </a:r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7508631" y="6521450"/>
            <a:ext cx="1418492" cy="336550"/>
            <a:chOff x="3872" y="4108"/>
            <a:chExt cx="893" cy="212"/>
          </a:xfrm>
        </p:grpSpPr>
        <p:sp>
          <p:nvSpPr>
            <p:cNvPr id="4311068" name="Rectangle 28"/>
            <p:cNvSpPr>
              <a:spLocks noChangeArrowheads="1"/>
            </p:cNvSpPr>
            <p:nvPr/>
          </p:nvSpPr>
          <p:spPr bwMode="auto">
            <a:xfrm>
              <a:off x="4002" y="4108"/>
              <a:ext cx="763" cy="212"/>
            </a:xfrm>
            <a:prstGeom prst="rect">
              <a:avLst/>
            </a:prstGeom>
            <a:noFill/>
            <a:ln w="63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anchor="ctr">
              <a:spAutoFit/>
            </a:bodyPr>
            <a:lstStyle/>
            <a:p>
              <a:pPr defTabSz="838200"/>
              <a:r>
                <a:rPr lang="en-US" sz="800"/>
                <a:t>Required Financial review (BCS entry)</a:t>
              </a:r>
            </a:p>
          </p:txBody>
        </p:sp>
        <p:grpSp>
          <p:nvGrpSpPr>
            <p:cNvPr id="5" name="Group 29"/>
            <p:cNvGrpSpPr>
              <a:grpSpLocks/>
            </p:cNvGrpSpPr>
            <p:nvPr/>
          </p:nvGrpSpPr>
          <p:grpSpPr bwMode="auto">
            <a:xfrm>
              <a:off x="3872" y="4147"/>
              <a:ext cx="164" cy="173"/>
              <a:chOff x="2726" y="4172"/>
              <a:chExt cx="191" cy="192"/>
            </a:xfrm>
          </p:grpSpPr>
          <p:sp>
            <p:nvSpPr>
              <p:cNvPr id="4311070" name="Oval 30"/>
              <p:cNvSpPr>
                <a:spLocks noChangeArrowheads="1"/>
              </p:cNvSpPr>
              <p:nvPr/>
            </p:nvSpPr>
            <p:spPr bwMode="auto">
              <a:xfrm>
                <a:off x="2744" y="4188"/>
                <a:ext cx="164" cy="148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1"/>
                </a:outerShdw>
              </a:effec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4311071" name="Text Box 31"/>
              <p:cNvSpPr txBox="1">
                <a:spLocks noChangeArrowheads="1"/>
              </p:cNvSpPr>
              <p:nvPr/>
            </p:nvSpPr>
            <p:spPr bwMode="auto">
              <a:xfrm>
                <a:off x="2726" y="4172"/>
                <a:ext cx="19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bg1"/>
                </a:outerShdw>
              </a:effectLst>
            </p:spPr>
            <p:txBody>
              <a:bodyPr>
                <a:sp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en-US" sz="1200">
                    <a:solidFill>
                      <a:srgbClr val="0099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 Black" pitchFamily="34" charset="0"/>
                  </a:rPr>
                  <a:t>$</a:t>
                </a:r>
              </a:p>
            </p:txBody>
          </p:sp>
        </p:grpSp>
      </p:grpSp>
      <p:sp>
        <p:nvSpPr>
          <p:cNvPr id="4311072" name="AutoShape 32"/>
          <p:cNvSpPr>
            <a:spLocks noChangeArrowheads="1"/>
          </p:cNvSpPr>
          <p:nvPr/>
        </p:nvSpPr>
        <p:spPr bwMode="auto">
          <a:xfrm>
            <a:off x="297474" y="5575300"/>
            <a:ext cx="1263162" cy="781050"/>
          </a:xfrm>
          <a:prstGeom prst="diamond">
            <a:avLst/>
          </a:prstGeom>
          <a:solidFill>
            <a:srgbClr val="C0C0C0"/>
          </a:solidFill>
          <a:ln w="28575">
            <a:solidFill>
              <a:schemeClr val="accent1"/>
            </a:solidFill>
            <a:miter lim="800000"/>
            <a:headEnd/>
            <a:tailEnd/>
          </a:ln>
          <a:effectLst>
            <a:outerShdw dist="85194" dir="3806097" algn="ctr" rotWithShape="0">
              <a:srgbClr val="FFCC00"/>
            </a:outerShdw>
          </a:effectLst>
        </p:spPr>
        <p:txBody>
          <a:bodyPr lIns="0" tIns="0" rIns="0" bIns="0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800" b="1" dirty="0">
                <a:latin typeface="Arial" charset="0"/>
              </a:rPr>
              <a:t>D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 dirty="0">
                <a:latin typeface="Arial" charset="0"/>
              </a:rPr>
              <a:t>Stakeholder check-in </a:t>
            </a:r>
            <a:r>
              <a:rPr lang="en-US" sz="800" dirty="0">
                <a:latin typeface="Arial" charset="0"/>
                <a:sym typeface="Wingdings" pitchFamily="2" charset="2"/>
              </a:rPr>
              <a:t></a:t>
            </a:r>
            <a:endParaRPr lang="en-US" sz="800" dirty="0">
              <a:latin typeface="Arial" charset="0"/>
            </a:endParaRPr>
          </a:p>
          <a:p>
            <a:pPr defTabSz="869950" eaLnBrk="0" hangingPunct="0">
              <a:spcBef>
                <a:spcPct val="0"/>
              </a:spcBef>
            </a:pPr>
            <a:r>
              <a:rPr lang="en-US" sz="800" dirty="0">
                <a:latin typeface="Arial" charset="0"/>
              </a:rPr>
              <a:t>Charter Confirmed</a:t>
            </a:r>
          </a:p>
        </p:txBody>
      </p:sp>
      <p:sp>
        <p:nvSpPr>
          <p:cNvPr id="4311073" name="Rectangle 33"/>
          <p:cNvSpPr>
            <a:spLocks noChangeArrowheads="1"/>
          </p:cNvSpPr>
          <p:nvPr/>
        </p:nvSpPr>
        <p:spPr bwMode="auto">
          <a:xfrm>
            <a:off x="2299189" y="2395538"/>
            <a:ext cx="817685" cy="741362"/>
          </a:xfrm>
          <a:prstGeom prst="rect">
            <a:avLst/>
          </a:prstGeom>
          <a:solidFill>
            <a:srgbClr val="C0C0C0"/>
          </a:solidFill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800" b="1" dirty="0">
                <a:latin typeface="Arial" charset="0"/>
              </a:rPr>
              <a:t>6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 dirty="0">
                <a:latin typeface="Arial" charset="0"/>
              </a:rPr>
              <a:t>Confirm Current Process Performance</a:t>
            </a:r>
          </a:p>
        </p:txBody>
      </p:sp>
      <p:sp>
        <p:nvSpPr>
          <p:cNvPr id="4311074" name="Rectangle 34"/>
          <p:cNvSpPr>
            <a:spLocks noChangeArrowheads="1"/>
          </p:cNvSpPr>
          <p:nvPr/>
        </p:nvSpPr>
        <p:spPr bwMode="auto">
          <a:xfrm>
            <a:off x="2300654" y="1322388"/>
            <a:ext cx="817685" cy="741362"/>
          </a:xfrm>
          <a:prstGeom prst="rect">
            <a:avLst/>
          </a:prstGeom>
          <a:solidFill>
            <a:srgbClr val="C0C0C0"/>
          </a:solidFill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800" b="1" dirty="0">
                <a:latin typeface="Arial" charset="0"/>
              </a:rPr>
              <a:t>5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 dirty="0" smtClean="0">
                <a:latin typeface="Arial" charset="0"/>
              </a:rPr>
              <a:t> Validate  Measurement </a:t>
            </a:r>
            <a:r>
              <a:rPr lang="en-US" sz="800" dirty="0">
                <a:latin typeface="Arial" charset="0"/>
              </a:rPr>
              <a:t>System</a:t>
            </a:r>
          </a:p>
        </p:txBody>
      </p:sp>
      <p:sp>
        <p:nvSpPr>
          <p:cNvPr id="4311075" name="Rectangle 35"/>
          <p:cNvSpPr>
            <a:spLocks noChangeArrowheads="1"/>
          </p:cNvSpPr>
          <p:nvPr/>
        </p:nvSpPr>
        <p:spPr bwMode="auto">
          <a:xfrm>
            <a:off x="2299189" y="3468688"/>
            <a:ext cx="817685" cy="741362"/>
          </a:xfrm>
          <a:prstGeom prst="rect">
            <a:avLst/>
          </a:prstGeom>
          <a:solidFill>
            <a:srgbClr val="C0C0C0"/>
          </a:solidFill>
          <a:ln w="2857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800" b="1">
                <a:latin typeface="Arial" charset="0"/>
              </a:rPr>
              <a:t>7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>
                <a:latin typeface="Arial" charset="0"/>
              </a:rPr>
              <a:t>Identify key x’s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>
                <a:latin typeface="Arial" charset="0"/>
              </a:rPr>
              <a:t>&amp;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>
                <a:latin typeface="Arial" charset="0"/>
              </a:rPr>
              <a:t>Quick wins</a:t>
            </a:r>
          </a:p>
          <a:p>
            <a:pPr defTabSz="869950" eaLnBrk="0" hangingPunct="0">
              <a:spcBef>
                <a:spcPct val="0"/>
              </a:spcBef>
            </a:pPr>
            <a:endParaRPr lang="en-US" sz="800">
              <a:latin typeface="Arial" charset="0"/>
            </a:endParaRPr>
          </a:p>
        </p:txBody>
      </p:sp>
      <p:sp>
        <p:nvSpPr>
          <p:cNvPr id="4311076" name="Rectangle 36"/>
          <p:cNvSpPr>
            <a:spLocks noChangeArrowheads="1"/>
          </p:cNvSpPr>
          <p:nvPr/>
        </p:nvSpPr>
        <p:spPr bwMode="auto">
          <a:xfrm>
            <a:off x="520212" y="2255838"/>
            <a:ext cx="817685" cy="741362"/>
          </a:xfrm>
          <a:prstGeom prst="rect">
            <a:avLst/>
          </a:prstGeom>
          <a:solidFill>
            <a:srgbClr val="CCFFCC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800" b="1" dirty="0">
                <a:latin typeface="Arial" charset="0"/>
              </a:rPr>
              <a:t>2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 dirty="0">
                <a:latin typeface="Arial" charset="0"/>
              </a:rPr>
              <a:t>Project Selected and 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AU" sz="800" dirty="0">
                <a:latin typeface="Arial" charset="0"/>
              </a:rPr>
              <a:t>Project Leadership Team Selected</a:t>
            </a:r>
            <a:endParaRPr lang="en-US" sz="800" dirty="0">
              <a:latin typeface="Arial" charset="0"/>
            </a:endParaRPr>
          </a:p>
        </p:txBody>
      </p:sp>
      <p:sp>
        <p:nvSpPr>
          <p:cNvPr id="4311077" name="Oval 37"/>
          <p:cNvSpPr>
            <a:spLocks noChangeArrowheads="1"/>
          </p:cNvSpPr>
          <p:nvPr/>
        </p:nvSpPr>
        <p:spPr bwMode="auto">
          <a:xfrm>
            <a:off x="356089" y="533400"/>
            <a:ext cx="1371600" cy="609600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2"/>
            </a:solidFill>
            <a:round/>
            <a:headEnd/>
            <a:tailEnd/>
          </a:ln>
          <a:effectLst>
            <a:outerShdw dist="107763" dir="2700000" algn="ctr" rotWithShape="0">
              <a:schemeClr val="bg1"/>
            </a:outerShdw>
          </a:effectLst>
        </p:spPr>
        <p:txBody>
          <a:bodyPr lIns="86058" tIns="42274" rIns="86058" bIns="42274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1700" b="1" u="sng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</a:t>
            </a:r>
            <a:r>
              <a:rPr lang="en-US" sz="1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efine</a:t>
            </a:r>
          </a:p>
        </p:txBody>
      </p:sp>
      <p:sp>
        <p:nvSpPr>
          <p:cNvPr id="4311078" name="AutoShape 38"/>
          <p:cNvSpPr>
            <a:spLocks noChangeArrowheads="1"/>
          </p:cNvSpPr>
          <p:nvPr/>
        </p:nvSpPr>
        <p:spPr bwMode="auto">
          <a:xfrm>
            <a:off x="5534758" y="2320925"/>
            <a:ext cx="1339362" cy="781050"/>
          </a:xfrm>
          <a:prstGeom prst="diamond">
            <a:avLst/>
          </a:prstGeom>
          <a:solidFill>
            <a:srgbClr val="C0C0C0"/>
          </a:solidFill>
          <a:ln w="28575">
            <a:solidFill>
              <a:srgbClr val="FF3300"/>
            </a:solidFill>
            <a:miter lim="800000"/>
            <a:headEnd/>
            <a:tailEnd/>
          </a:ln>
          <a:effectLst>
            <a:outerShdw dist="85194" dir="3806097" algn="ctr" rotWithShape="0">
              <a:srgbClr val="FFCC00"/>
            </a:outerShdw>
          </a:effectLst>
        </p:spPr>
        <p:txBody>
          <a:bodyPr lIns="0" tIns="0" rIns="0" bIns="0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800" b="1">
                <a:latin typeface="Arial" charset="0"/>
              </a:rPr>
              <a:t>I -1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>
                <a:latin typeface="Arial" charset="0"/>
              </a:rPr>
              <a:t>Stakeholder check-in </a:t>
            </a:r>
            <a:r>
              <a:rPr lang="en-US" sz="800">
                <a:latin typeface="Arial" charset="0"/>
                <a:sym typeface="Wingdings" pitchFamily="2" charset="2"/>
              </a:rPr>
              <a:t></a:t>
            </a:r>
            <a:endParaRPr lang="en-US" sz="800">
              <a:latin typeface="Arial" charset="0"/>
            </a:endParaRPr>
          </a:p>
          <a:p>
            <a:pPr defTabSz="869950" eaLnBrk="0" hangingPunct="0">
              <a:spcBef>
                <a:spcPct val="0"/>
              </a:spcBef>
            </a:pPr>
            <a:r>
              <a:rPr lang="en-US" sz="800">
                <a:latin typeface="Arial" charset="0"/>
              </a:rPr>
              <a:t>Q-A Solutions Approved</a:t>
            </a:r>
          </a:p>
        </p:txBody>
      </p:sp>
      <p:sp>
        <p:nvSpPr>
          <p:cNvPr id="4311079" name="Rectangle 39"/>
          <p:cNvSpPr>
            <a:spLocks noChangeArrowheads="1"/>
          </p:cNvSpPr>
          <p:nvPr/>
        </p:nvSpPr>
        <p:spPr bwMode="auto">
          <a:xfrm>
            <a:off x="7681546" y="1322388"/>
            <a:ext cx="817685" cy="741362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FFCC99"/>
              </a:gs>
            </a:gsLst>
            <a:lin ang="5400000" scaled="1"/>
          </a:gradFill>
          <a:ln w="28575" algn="ctr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800" b="1" dirty="0">
                <a:latin typeface="Arial" charset="0"/>
              </a:rPr>
              <a:t>16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 dirty="0">
                <a:latin typeface="Arial" charset="0"/>
              </a:rPr>
              <a:t>Demonstrate final capability and control plan effectiveness</a:t>
            </a:r>
          </a:p>
        </p:txBody>
      </p:sp>
      <p:sp>
        <p:nvSpPr>
          <p:cNvPr id="4311080" name="Rectangle 40"/>
          <p:cNvSpPr>
            <a:spLocks noChangeArrowheads="1"/>
          </p:cNvSpPr>
          <p:nvPr/>
        </p:nvSpPr>
        <p:spPr bwMode="auto">
          <a:xfrm>
            <a:off x="7681546" y="3716338"/>
            <a:ext cx="817685" cy="741362"/>
          </a:xfrm>
          <a:prstGeom prst="rect">
            <a:avLst/>
          </a:prstGeom>
          <a:solidFill>
            <a:srgbClr val="C0C0C0"/>
          </a:solidFill>
          <a:ln w="2857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800" b="1" dirty="0">
                <a:latin typeface="Arial" charset="0"/>
              </a:rPr>
              <a:t>18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 dirty="0">
                <a:latin typeface="Arial" charset="0"/>
              </a:rPr>
              <a:t>Share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 dirty="0" err="1">
                <a:latin typeface="Arial" charset="0"/>
              </a:rPr>
              <a:t>Learnings</a:t>
            </a:r>
            <a:r>
              <a:rPr lang="en-US" sz="800" dirty="0" smtClean="0">
                <a:latin typeface="Arial" charset="0"/>
              </a:rPr>
              <a:t>;</a:t>
            </a:r>
          </a:p>
          <a:p>
            <a:pPr defTabSz="869950" eaLnBrk="0" hangingPunct="0">
              <a:spcBef>
                <a:spcPct val="0"/>
              </a:spcBef>
            </a:pPr>
            <a:endParaRPr lang="en-US" sz="500" dirty="0">
              <a:latin typeface="Arial" charset="0"/>
            </a:endParaRPr>
          </a:p>
          <a:p>
            <a:pPr defTabSz="869950" eaLnBrk="0" hangingPunct="0">
              <a:spcBef>
                <a:spcPct val="0"/>
              </a:spcBef>
            </a:pPr>
            <a:r>
              <a:rPr lang="en-AU" sz="800" dirty="0" smtClean="0">
                <a:latin typeface="Arial" charset="0"/>
              </a:rPr>
              <a:t>Replication ,</a:t>
            </a:r>
            <a:endParaRPr lang="en-AU" sz="800" dirty="0">
              <a:latin typeface="Arial" charset="0"/>
            </a:endParaRPr>
          </a:p>
          <a:p>
            <a:pPr defTabSz="869950" eaLnBrk="0" hangingPunct="0">
              <a:spcBef>
                <a:spcPct val="0"/>
              </a:spcBef>
            </a:pPr>
            <a:r>
              <a:rPr lang="en-AU" sz="800" dirty="0">
                <a:latin typeface="Arial" charset="0"/>
              </a:rPr>
              <a:t>Report, Poster</a:t>
            </a:r>
            <a:endParaRPr lang="en-US" sz="800" dirty="0">
              <a:latin typeface="Arial" charset="0"/>
            </a:endParaRPr>
          </a:p>
        </p:txBody>
      </p:sp>
      <p:grpSp>
        <p:nvGrpSpPr>
          <p:cNvPr id="6" name="Group 41"/>
          <p:cNvGrpSpPr>
            <a:grpSpLocks/>
          </p:cNvGrpSpPr>
          <p:nvPr/>
        </p:nvGrpSpPr>
        <p:grpSpPr bwMode="auto">
          <a:xfrm>
            <a:off x="8609131" y="2852746"/>
            <a:ext cx="321551" cy="338138"/>
            <a:chOff x="5328" y="3456"/>
            <a:chExt cx="202" cy="213"/>
          </a:xfrm>
        </p:grpSpPr>
        <p:sp>
          <p:nvSpPr>
            <p:cNvPr id="4311082" name="Oval 42"/>
            <p:cNvSpPr>
              <a:spLocks noChangeArrowheads="1"/>
            </p:cNvSpPr>
            <p:nvPr/>
          </p:nvSpPr>
          <p:spPr bwMode="auto">
            <a:xfrm>
              <a:off x="5333" y="3466"/>
              <a:ext cx="192" cy="192"/>
            </a:xfrm>
            <a:prstGeom prst="ellipse">
              <a:avLst/>
            </a:prstGeom>
            <a:solidFill>
              <a:srgbClr val="FFFF99"/>
            </a:solidFill>
            <a:ln w="15875">
              <a:solidFill>
                <a:srgbClr val="FF0000"/>
              </a:solidFill>
              <a:round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311083" name="Text Box 43"/>
            <p:cNvSpPr txBox="1">
              <a:spLocks noChangeArrowheads="1"/>
            </p:cNvSpPr>
            <p:nvPr/>
          </p:nvSpPr>
          <p:spPr bwMode="auto">
            <a:xfrm>
              <a:off x="5328" y="3456"/>
              <a:ext cx="20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</a:pPr>
              <a:r>
                <a:rPr lang="en-US" sz="1600">
                  <a:solidFill>
                    <a:srgbClr val="008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Black" pitchFamily="34" charset="0"/>
                </a:rPr>
                <a:t>$</a:t>
              </a:r>
            </a:p>
          </p:txBody>
        </p:sp>
      </p:grpSp>
      <p:sp>
        <p:nvSpPr>
          <p:cNvPr id="4311084" name="Rectangle 44"/>
          <p:cNvSpPr>
            <a:spLocks noChangeArrowheads="1"/>
          </p:cNvSpPr>
          <p:nvPr/>
        </p:nvSpPr>
        <p:spPr bwMode="auto">
          <a:xfrm>
            <a:off x="7681546" y="4740276"/>
            <a:ext cx="817685" cy="741363"/>
          </a:xfrm>
          <a:prstGeom prst="rect">
            <a:avLst/>
          </a:prstGeom>
          <a:solidFill>
            <a:srgbClr val="CCFFCC"/>
          </a:solidFill>
          <a:ln w="2857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800" b="1" dirty="0">
                <a:latin typeface="Arial" charset="0"/>
              </a:rPr>
              <a:t>19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 dirty="0">
                <a:latin typeface="Arial" charset="0"/>
              </a:rPr>
              <a:t>Celebrate Improvements and </a:t>
            </a:r>
            <a:r>
              <a:rPr lang="en-US" sz="800" dirty="0" err="1" smtClean="0">
                <a:latin typeface="Arial" charset="0"/>
              </a:rPr>
              <a:t>Recognise</a:t>
            </a:r>
            <a:r>
              <a:rPr lang="en-US" sz="800" dirty="0" smtClean="0">
                <a:latin typeface="Arial" charset="0"/>
              </a:rPr>
              <a:t> </a:t>
            </a:r>
            <a:r>
              <a:rPr lang="en-US" sz="800" dirty="0">
                <a:latin typeface="Arial" charset="0"/>
              </a:rPr>
              <a:t>Team</a:t>
            </a:r>
          </a:p>
        </p:txBody>
      </p:sp>
      <p:sp>
        <p:nvSpPr>
          <p:cNvPr id="4311085" name="Line 45"/>
          <p:cNvSpPr>
            <a:spLocks noChangeShapeType="1"/>
          </p:cNvSpPr>
          <p:nvPr/>
        </p:nvSpPr>
        <p:spPr bwMode="auto">
          <a:xfrm>
            <a:off x="397120" y="3471863"/>
            <a:ext cx="1143000" cy="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4311086" name="AutoShape 46"/>
          <p:cNvSpPr>
            <a:spLocks noChangeArrowheads="1"/>
          </p:cNvSpPr>
          <p:nvPr/>
        </p:nvSpPr>
        <p:spPr bwMode="auto">
          <a:xfrm flipV="1">
            <a:off x="1434612" y="3470275"/>
            <a:ext cx="152400" cy="152400"/>
          </a:xfrm>
          <a:prstGeom prst="triangle">
            <a:avLst>
              <a:gd name="adj" fmla="val 50000"/>
            </a:avLst>
          </a:prstGeom>
          <a:solidFill>
            <a:srgbClr val="00FF00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4311087" name="Text Box 47"/>
          <p:cNvSpPr txBox="1">
            <a:spLocks noChangeArrowheads="1"/>
          </p:cNvSpPr>
          <p:nvPr/>
        </p:nvSpPr>
        <p:spPr bwMode="auto">
          <a:xfrm>
            <a:off x="1358413" y="3652839"/>
            <a:ext cx="617477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800"/>
              <a:t>Start </a:t>
            </a:r>
          </a:p>
          <a:p>
            <a:pPr algn="l">
              <a:spcBef>
                <a:spcPct val="0"/>
              </a:spcBef>
            </a:pPr>
            <a:r>
              <a:rPr lang="en-US" sz="800"/>
              <a:t>Project</a:t>
            </a:r>
          </a:p>
          <a:p>
            <a:pPr algn="l">
              <a:spcBef>
                <a:spcPct val="0"/>
              </a:spcBef>
            </a:pPr>
            <a:r>
              <a:rPr lang="en-US" sz="800"/>
              <a:t>Cycle time</a:t>
            </a:r>
          </a:p>
        </p:txBody>
      </p:sp>
      <p:sp>
        <p:nvSpPr>
          <p:cNvPr id="4311088" name="Rectangle 48"/>
          <p:cNvSpPr>
            <a:spLocks noChangeArrowheads="1"/>
          </p:cNvSpPr>
          <p:nvPr/>
        </p:nvSpPr>
        <p:spPr bwMode="auto">
          <a:xfrm>
            <a:off x="520212" y="4608513"/>
            <a:ext cx="817685" cy="741362"/>
          </a:xfrm>
          <a:prstGeom prst="rect">
            <a:avLst/>
          </a:prstGeom>
          <a:solidFill>
            <a:srgbClr val="C0C0C0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800" b="1">
                <a:latin typeface="Arial" charset="0"/>
              </a:rPr>
              <a:t>4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>
                <a:latin typeface="Arial" charset="0"/>
              </a:rPr>
              <a:t>Align Team &amp; confirm Project Charter</a:t>
            </a:r>
          </a:p>
          <a:p>
            <a:pPr defTabSz="869950" eaLnBrk="0" hangingPunct="0">
              <a:spcBef>
                <a:spcPct val="0"/>
              </a:spcBef>
            </a:pPr>
            <a:endParaRPr lang="en-US" sz="800">
              <a:latin typeface="Arial" charset="0"/>
            </a:endParaRPr>
          </a:p>
        </p:txBody>
      </p:sp>
      <p:cxnSp>
        <p:nvCxnSpPr>
          <p:cNvPr id="4311089" name="AutoShape 49"/>
          <p:cNvCxnSpPr>
            <a:cxnSpLocks noChangeShapeType="1"/>
            <a:stCxn id="4311050" idx="6"/>
            <a:endCxn id="4311077" idx="2"/>
          </p:cNvCxnSpPr>
          <p:nvPr/>
        </p:nvCxnSpPr>
        <p:spPr bwMode="auto">
          <a:xfrm flipH="1">
            <a:off x="344366" y="838200"/>
            <a:ext cx="8329246" cy="1588"/>
          </a:xfrm>
          <a:prstGeom prst="bentConnector5">
            <a:avLst>
              <a:gd name="adj1" fmla="val -2394"/>
              <a:gd name="adj2" fmla="val -33600000"/>
              <a:gd name="adj3" fmla="val 102394"/>
            </a:avLst>
          </a:prstGeom>
          <a:noFill/>
          <a:ln w="6350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</p:spPr>
      </p:cxnSp>
      <p:grpSp>
        <p:nvGrpSpPr>
          <p:cNvPr id="7" name="Group 50"/>
          <p:cNvGrpSpPr>
            <a:grpSpLocks/>
          </p:cNvGrpSpPr>
          <p:nvPr/>
        </p:nvGrpSpPr>
        <p:grpSpPr bwMode="auto">
          <a:xfrm>
            <a:off x="5023339" y="6489710"/>
            <a:ext cx="2321169" cy="341313"/>
            <a:chOff x="470" y="4088"/>
            <a:chExt cx="1462" cy="215"/>
          </a:xfrm>
        </p:grpSpPr>
        <p:grpSp>
          <p:nvGrpSpPr>
            <p:cNvPr id="8" name="Group 51"/>
            <p:cNvGrpSpPr>
              <a:grpSpLocks/>
            </p:cNvGrpSpPr>
            <p:nvPr/>
          </p:nvGrpSpPr>
          <p:grpSpPr bwMode="auto">
            <a:xfrm>
              <a:off x="555" y="4167"/>
              <a:ext cx="1354" cy="136"/>
              <a:chOff x="490" y="4185"/>
              <a:chExt cx="1354" cy="136"/>
            </a:xfrm>
          </p:grpSpPr>
          <p:sp>
            <p:nvSpPr>
              <p:cNvPr id="4311092" name="Rectangle 52"/>
              <p:cNvSpPr>
                <a:spLocks noChangeArrowheads="1"/>
              </p:cNvSpPr>
              <p:nvPr/>
            </p:nvSpPr>
            <p:spPr bwMode="auto">
              <a:xfrm>
                <a:off x="490" y="4185"/>
                <a:ext cx="405" cy="135"/>
              </a:xfrm>
              <a:prstGeom prst="rect">
                <a:avLst/>
              </a:prstGeom>
              <a:solidFill>
                <a:srgbClr val="C0C0C0"/>
              </a:solidFill>
              <a:ln w="635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anchor="ctr">
                <a:spAutoFit/>
              </a:bodyPr>
              <a:lstStyle/>
              <a:p>
                <a:pPr defTabSz="838200"/>
                <a:r>
                  <a:rPr lang="en-US" sz="800" b="1"/>
                  <a:t>Belt</a:t>
                </a:r>
              </a:p>
            </p:txBody>
          </p:sp>
          <p:sp>
            <p:nvSpPr>
              <p:cNvPr id="4311093" name="Rectangle 53"/>
              <p:cNvSpPr>
                <a:spLocks noChangeArrowheads="1"/>
              </p:cNvSpPr>
              <p:nvPr/>
            </p:nvSpPr>
            <p:spPr bwMode="auto">
              <a:xfrm>
                <a:off x="932" y="4185"/>
                <a:ext cx="397" cy="135"/>
              </a:xfrm>
              <a:prstGeom prst="rect">
                <a:avLst/>
              </a:prstGeom>
              <a:solidFill>
                <a:srgbClr val="FFCC99"/>
              </a:solidFill>
              <a:ln w="635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anchor="ctr">
                <a:spAutoFit/>
              </a:bodyPr>
              <a:lstStyle/>
              <a:p>
                <a:pPr defTabSz="838200"/>
                <a:r>
                  <a:rPr lang="en-US" sz="800" b="1"/>
                  <a:t>PO  </a:t>
                </a:r>
                <a:r>
                  <a:rPr lang="en-US" sz="800"/>
                  <a:t>     </a:t>
                </a:r>
              </a:p>
            </p:txBody>
          </p:sp>
          <p:sp>
            <p:nvSpPr>
              <p:cNvPr id="4311094" name="Rectangle 54"/>
              <p:cNvSpPr>
                <a:spLocks noChangeArrowheads="1"/>
              </p:cNvSpPr>
              <p:nvPr/>
            </p:nvSpPr>
            <p:spPr bwMode="auto">
              <a:xfrm>
                <a:off x="1366" y="4185"/>
                <a:ext cx="478" cy="136"/>
              </a:xfrm>
              <a:prstGeom prst="rect">
                <a:avLst/>
              </a:prstGeom>
              <a:solidFill>
                <a:srgbClr val="CCFFCC"/>
              </a:solidFill>
              <a:ln w="635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square" anchor="ctr">
                <a:spAutoFit/>
              </a:bodyPr>
              <a:lstStyle/>
              <a:p>
                <a:pPr defTabSz="838200"/>
                <a:r>
                  <a:rPr lang="en-US" sz="800" b="1"/>
                  <a:t>PL or Mgmt</a:t>
                </a:r>
              </a:p>
            </p:txBody>
          </p:sp>
        </p:grpSp>
        <p:sp>
          <p:nvSpPr>
            <p:cNvPr id="4311095" name="Text Box 55"/>
            <p:cNvSpPr txBox="1">
              <a:spLocks noChangeArrowheads="1"/>
            </p:cNvSpPr>
            <p:nvPr/>
          </p:nvSpPr>
          <p:spPr bwMode="auto">
            <a:xfrm>
              <a:off x="470" y="4088"/>
              <a:ext cx="1462" cy="174"/>
            </a:xfrm>
            <a:prstGeom prst="rect">
              <a:avLst/>
            </a:prstGeom>
            <a:noFill/>
            <a:ln w="63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defTabSz="838200"/>
              <a:r>
                <a:rPr lang="en-US" sz="600" b="1"/>
                <a:t>-------------------------------Primary Responsibility of-------------------------------</a:t>
              </a:r>
            </a:p>
          </p:txBody>
        </p:sp>
      </p:grpSp>
      <p:sp>
        <p:nvSpPr>
          <p:cNvPr id="4311096" name="Rectangle 56"/>
          <p:cNvSpPr>
            <a:spLocks noChangeArrowheads="1"/>
          </p:cNvSpPr>
          <p:nvPr/>
        </p:nvSpPr>
        <p:spPr bwMode="auto">
          <a:xfrm>
            <a:off x="520212" y="3522663"/>
            <a:ext cx="817685" cy="741362"/>
          </a:xfrm>
          <a:prstGeom prst="rect">
            <a:avLst/>
          </a:prstGeom>
          <a:solidFill>
            <a:srgbClr val="C0C0C0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800" b="1">
                <a:latin typeface="Arial" charset="0"/>
              </a:rPr>
              <a:t>3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>
                <a:latin typeface="Arial" charset="0"/>
              </a:rPr>
              <a:t>Check and Learn from previous work</a:t>
            </a:r>
          </a:p>
        </p:txBody>
      </p:sp>
      <p:sp>
        <p:nvSpPr>
          <p:cNvPr id="4311097" name="Rectangle 57"/>
          <p:cNvSpPr>
            <a:spLocks noChangeArrowheads="1"/>
          </p:cNvSpPr>
          <p:nvPr/>
        </p:nvSpPr>
        <p:spPr bwMode="auto">
          <a:xfrm>
            <a:off x="7681546" y="2425701"/>
            <a:ext cx="817685" cy="741363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FFCC99"/>
              </a:gs>
            </a:gsLst>
            <a:lin ang="5400000" scaled="1"/>
          </a:gradFill>
          <a:ln w="2857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800" b="1" dirty="0">
                <a:latin typeface="Arial" charset="0"/>
              </a:rPr>
              <a:t>17</a:t>
            </a:r>
          </a:p>
          <a:p>
            <a:pPr defTabSz="869950" eaLnBrk="0" hangingPunct="0">
              <a:spcBef>
                <a:spcPct val="0"/>
              </a:spcBef>
            </a:pPr>
            <a:endParaRPr lang="en-US" sz="800" b="1" dirty="0">
              <a:latin typeface="Arial" charset="0"/>
            </a:endParaRPr>
          </a:p>
          <a:p>
            <a:pPr defTabSz="869950" eaLnBrk="0" hangingPunct="0">
              <a:spcBef>
                <a:spcPct val="0"/>
              </a:spcBef>
            </a:pPr>
            <a:r>
              <a:rPr lang="en-US" sz="800" dirty="0">
                <a:latin typeface="Arial" charset="0"/>
              </a:rPr>
              <a:t>Final sign off by Process Owner</a:t>
            </a:r>
          </a:p>
        </p:txBody>
      </p:sp>
      <p:sp>
        <p:nvSpPr>
          <p:cNvPr id="4311098" name="Rectangle 58"/>
          <p:cNvSpPr>
            <a:spLocks noChangeArrowheads="1"/>
          </p:cNvSpPr>
          <p:nvPr/>
        </p:nvSpPr>
        <p:spPr bwMode="auto">
          <a:xfrm>
            <a:off x="5795597" y="5653088"/>
            <a:ext cx="817685" cy="741362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FFCC99"/>
              </a:gs>
            </a:gsLst>
            <a:lin ang="5400000" scaled="1"/>
          </a:gradFill>
          <a:ln w="28575" algn="ctr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800" b="1">
                <a:latin typeface="Arial" charset="0"/>
              </a:rPr>
              <a:t>15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>
                <a:latin typeface="Arial" charset="0"/>
              </a:rPr>
              <a:t>Implement Approved Solution(s) and Control Plans</a:t>
            </a:r>
          </a:p>
        </p:txBody>
      </p:sp>
      <p:sp>
        <p:nvSpPr>
          <p:cNvPr id="4311099" name="Rectangle 59"/>
          <p:cNvSpPr>
            <a:spLocks noChangeArrowheads="1"/>
          </p:cNvSpPr>
          <p:nvPr/>
        </p:nvSpPr>
        <p:spPr bwMode="auto">
          <a:xfrm>
            <a:off x="5794131" y="3282951"/>
            <a:ext cx="817685" cy="874713"/>
          </a:xfrm>
          <a:prstGeom prst="rect">
            <a:avLst/>
          </a:prstGeom>
          <a:solidFill>
            <a:srgbClr val="C0C0C0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800" b="1">
                <a:latin typeface="Arial" charset="0"/>
              </a:rPr>
              <a:t>14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>
                <a:latin typeface="Arial" charset="0"/>
              </a:rPr>
              <a:t>Develop Implementation Plan, Control Plans and process control system</a:t>
            </a:r>
          </a:p>
        </p:txBody>
      </p:sp>
      <p:sp>
        <p:nvSpPr>
          <p:cNvPr id="4311100" name="AutoShape 60"/>
          <p:cNvSpPr>
            <a:spLocks noChangeArrowheads="1"/>
          </p:cNvSpPr>
          <p:nvPr/>
        </p:nvSpPr>
        <p:spPr bwMode="auto">
          <a:xfrm>
            <a:off x="5480538" y="4310063"/>
            <a:ext cx="1447800" cy="781050"/>
          </a:xfrm>
          <a:prstGeom prst="diamond">
            <a:avLst/>
          </a:prstGeom>
          <a:solidFill>
            <a:srgbClr val="C0C0C0"/>
          </a:solidFill>
          <a:ln w="28575">
            <a:solidFill>
              <a:srgbClr val="FF3300"/>
            </a:solidFill>
            <a:miter lim="800000"/>
            <a:headEnd/>
            <a:tailEnd/>
          </a:ln>
          <a:effectLst>
            <a:outerShdw dist="85194" dir="3806097" algn="ctr" rotWithShape="0">
              <a:srgbClr val="FFCC00"/>
            </a:outerShdw>
          </a:effectLst>
        </p:spPr>
        <p:txBody>
          <a:bodyPr lIns="0" tIns="0" rIns="0" bIns="0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800" b="1">
                <a:latin typeface="Arial" charset="0"/>
              </a:rPr>
              <a:t>I -2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>
                <a:latin typeface="Arial" charset="0"/>
              </a:rPr>
              <a:t>Stakeholder check-in </a:t>
            </a:r>
            <a:r>
              <a:rPr lang="en-US" sz="800">
                <a:latin typeface="Arial" charset="0"/>
                <a:sym typeface="Wingdings" pitchFamily="2" charset="2"/>
              </a:rPr>
              <a:t></a:t>
            </a:r>
            <a:endParaRPr lang="en-US" sz="800">
              <a:latin typeface="Arial" charset="0"/>
            </a:endParaRPr>
          </a:p>
          <a:p>
            <a:pPr defTabSz="869950" eaLnBrk="0" hangingPunct="0">
              <a:spcBef>
                <a:spcPct val="0"/>
              </a:spcBef>
            </a:pPr>
            <a:r>
              <a:rPr lang="en-US" sz="800">
                <a:latin typeface="Arial" charset="0"/>
              </a:rPr>
              <a:t>Implementation Approved </a:t>
            </a:r>
          </a:p>
        </p:txBody>
      </p:sp>
      <p:sp>
        <p:nvSpPr>
          <p:cNvPr id="4311101" name="Line 61"/>
          <p:cNvSpPr>
            <a:spLocks noChangeShapeType="1"/>
          </p:cNvSpPr>
          <p:nvPr/>
        </p:nvSpPr>
        <p:spPr bwMode="auto">
          <a:xfrm flipH="1">
            <a:off x="7671289" y="3581400"/>
            <a:ext cx="11049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4311102" name="AutoShape 62"/>
          <p:cNvSpPr>
            <a:spLocks noChangeArrowheads="1"/>
          </p:cNvSpPr>
          <p:nvPr/>
        </p:nvSpPr>
        <p:spPr bwMode="auto">
          <a:xfrm>
            <a:off x="8689731" y="3427413"/>
            <a:ext cx="152400" cy="1524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4311103" name="Text Box 63"/>
          <p:cNvSpPr txBox="1">
            <a:spLocks noChangeArrowheads="1"/>
          </p:cNvSpPr>
          <p:nvPr/>
        </p:nvSpPr>
        <p:spPr bwMode="auto">
          <a:xfrm>
            <a:off x="8458200" y="3624263"/>
            <a:ext cx="68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800"/>
              <a:t>End Project </a:t>
            </a:r>
          </a:p>
          <a:p>
            <a:pPr algn="l">
              <a:spcBef>
                <a:spcPct val="0"/>
              </a:spcBef>
            </a:pPr>
            <a:r>
              <a:rPr lang="en-US" sz="800"/>
              <a:t>Cycle time</a:t>
            </a:r>
          </a:p>
        </p:txBody>
      </p:sp>
      <p:sp>
        <p:nvSpPr>
          <p:cNvPr id="4311104" name="Rectangle 64"/>
          <p:cNvSpPr>
            <a:spLocks noChangeArrowheads="1"/>
          </p:cNvSpPr>
          <p:nvPr/>
        </p:nvSpPr>
        <p:spPr bwMode="auto">
          <a:xfrm>
            <a:off x="4013689" y="2403476"/>
            <a:ext cx="817685" cy="741363"/>
          </a:xfrm>
          <a:prstGeom prst="rect">
            <a:avLst/>
          </a:prstGeom>
          <a:solidFill>
            <a:srgbClr val="C0C0C0"/>
          </a:solidFill>
          <a:ln w="2857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800" b="1">
                <a:latin typeface="Arial" charset="0"/>
              </a:rPr>
              <a:t>10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>
                <a:latin typeface="Arial" charset="0"/>
              </a:rPr>
              <a:t>Collect data around key x’s</a:t>
            </a:r>
          </a:p>
        </p:txBody>
      </p:sp>
      <p:sp>
        <p:nvSpPr>
          <p:cNvPr id="4311105" name="AutoShape 65"/>
          <p:cNvSpPr>
            <a:spLocks noChangeArrowheads="1"/>
          </p:cNvSpPr>
          <p:nvPr/>
        </p:nvSpPr>
        <p:spPr bwMode="auto">
          <a:xfrm>
            <a:off x="3789485" y="5618163"/>
            <a:ext cx="1263162" cy="781050"/>
          </a:xfrm>
          <a:prstGeom prst="diamond">
            <a:avLst/>
          </a:prstGeom>
          <a:solidFill>
            <a:srgbClr val="C0C0C0"/>
          </a:solidFill>
          <a:ln w="28575" algn="ctr">
            <a:solidFill>
              <a:srgbClr val="EEF402"/>
            </a:solidFill>
            <a:miter lim="800000"/>
            <a:headEnd/>
            <a:tailEnd/>
          </a:ln>
          <a:effectLst>
            <a:outerShdw dist="85194" dir="3806097" algn="ctr" rotWithShape="0">
              <a:srgbClr val="FFCC00"/>
            </a:outerShdw>
          </a:effectLst>
        </p:spPr>
        <p:txBody>
          <a:bodyPr lIns="0" tIns="0" rIns="0" bIns="0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800" b="1">
                <a:latin typeface="Arial" charset="0"/>
              </a:rPr>
              <a:t>A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>
                <a:latin typeface="Arial" charset="0"/>
              </a:rPr>
              <a:t>Stakeholder check-in </a:t>
            </a:r>
            <a:r>
              <a:rPr lang="en-US" sz="800">
                <a:latin typeface="Arial" charset="0"/>
                <a:sym typeface="Wingdings" pitchFamily="2" charset="2"/>
              </a:rPr>
              <a:t></a:t>
            </a:r>
          </a:p>
          <a:p>
            <a:pPr defTabSz="869950" eaLnBrk="0" hangingPunct="0">
              <a:spcBef>
                <a:spcPct val="0"/>
              </a:spcBef>
            </a:pPr>
            <a:endParaRPr lang="en-US" sz="800">
              <a:latin typeface="Arial" charset="0"/>
            </a:endParaRPr>
          </a:p>
        </p:txBody>
      </p:sp>
      <p:grpSp>
        <p:nvGrpSpPr>
          <p:cNvPr id="9" name="Group 66"/>
          <p:cNvGrpSpPr>
            <a:grpSpLocks/>
          </p:cNvGrpSpPr>
          <p:nvPr/>
        </p:nvGrpSpPr>
        <p:grpSpPr bwMode="auto">
          <a:xfrm>
            <a:off x="6796449" y="3830640"/>
            <a:ext cx="321551" cy="338138"/>
            <a:chOff x="5336" y="768"/>
            <a:chExt cx="202" cy="213"/>
          </a:xfrm>
        </p:grpSpPr>
        <p:sp>
          <p:nvSpPr>
            <p:cNvPr id="4311107" name="Oval 67"/>
            <p:cNvSpPr>
              <a:spLocks noChangeArrowheads="1"/>
            </p:cNvSpPr>
            <p:nvPr/>
          </p:nvSpPr>
          <p:spPr bwMode="auto">
            <a:xfrm>
              <a:off x="5341" y="778"/>
              <a:ext cx="192" cy="192"/>
            </a:xfrm>
            <a:prstGeom prst="ellipse">
              <a:avLst/>
            </a:prstGeom>
            <a:solidFill>
              <a:srgbClr val="FFFF99"/>
            </a:solidFill>
            <a:ln w="15875">
              <a:solidFill>
                <a:srgbClr val="FF0000"/>
              </a:solidFill>
              <a:round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311108" name="Text Box 68"/>
            <p:cNvSpPr txBox="1">
              <a:spLocks noChangeArrowheads="1"/>
            </p:cNvSpPr>
            <p:nvPr/>
          </p:nvSpPr>
          <p:spPr bwMode="auto">
            <a:xfrm>
              <a:off x="5336" y="768"/>
              <a:ext cx="20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</a:pPr>
              <a:r>
                <a:rPr lang="en-US" sz="1600">
                  <a:solidFill>
                    <a:srgbClr val="008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Black" pitchFamily="34" charset="0"/>
                </a:rPr>
                <a:t>$</a:t>
              </a:r>
            </a:p>
          </p:txBody>
        </p:sp>
      </p:grpSp>
      <p:sp>
        <p:nvSpPr>
          <p:cNvPr id="4311109" name="Text Box 69"/>
          <p:cNvSpPr txBox="1">
            <a:spLocks noChangeArrowheads="1"/>
          </p:cNvSpPr>
          <p:nvPr/>
        </p:nvSpPr>
        <p:spPr bwMode="auto">
          <a:xfrm>
            <a:off x="0" y="1098551"/>
            <a:ext cx="548054" cy="954107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800" b="1"/>
              <a:t>A.</a:t>
            </a:r>
            <a:r>
              <a:rPr lang="en-US" sz="800"/>
              <a:t> Project  Blitzed</a:t>
            </a:r>
          </a:p>
          <a:p>
            <a:pPr algn="l">
              <a:spcBef>
                <a:spcPct val="0"/>
              </a:spcBef>
            </a:pPr>
            <a:r>
              <a:rPr lang="en-US" sz="800"/>
              <a:t>added to </a:t>
            </a:r>
          </a:p>
          <a:p>
            <a:pPr algn="l">
              <a:spcBef>
                <a:spcPct val="0"/>
              </a:spcBef>
            </a:pPr>
            <a:r>
              <a:rPr lang="en-US" sz="800"/>
              <a:t>BCS </a:t>
            </a:r>
          </a:p>
          <a:p>
            <a:pPr algn="l">
              <a:spcBef>
                <a:spcPct val="0"/>
              </a:spcBef>
            </a:pPr>
            <a:r>
              <a:rPr lang="en-US" sz="800"/>
              <a:t>Pipeline</a:t>
            </a:r>
          </a:p>
        </p:txBody>
      </p:sp>
      <p:grpSp>
        <p:nvGrpSpPr>
          <p:cNvPr id="10" name="Group 70"/>
          <p:cNvGrpSpPr>
            <a:grpSpLocks/>
          </p:cNvGrpSpPr>
          <p:nvPr/>
        </p:nvGrpSpPr>
        <p:grpSpPr bwMode="auto">
          <a:xfrm>
            <a:off x="1452195" y="1727202"/>
            <a:ext cx="321551" cy="338138"/>
            <a:chOff x="1680" y="763"/>
            <a:chExt cx="202" cy="213"/>
          </a:xfrm>
        </p:grpSpPr>
        <p:sp>
          <p:nvSpPr>
            <p:cNvPr id="4311111" name="Oval 71"/>
            <p:cNvSpPr>
              <a:spLocks noChangeArrowheads="1"/>
            </p:cNvSpPr>
            <p:nvPr/>
          </p:nvSpPr>
          <p:spPr bwMode="auto">
            <a:xfrm>
              <a:off x="1685" y="768"/>
              <a:ext cx="192" cy="192"/>
            </a:xfrm>
            <a:prstGeom prst="ellipse">
              <a:avLst/>
            </a:prstGeom>
            <a:solidFill>
              <a:srgbClr val="FFFF99"/>
            </a:solidFill>
            <a:ln w="15875">
              <a:solidFill>
                <a:srgbClr val="FF0000"/>
              </a:solidFill>
              <a:round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4311112" name="Text Box 72"/>
            <p:cNvSpPr txBox="1">
              <a:spLocks noChangeArrowheads="1"/>
            </p:cNvSpPr>
            <p:nvPr/>
          </p:nvSpPr>
          <p:spPr bwMode="auto">
            <a:xfrm>
              <a:off x="1680" y="763"/>
              <a:ext cx="20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1"/>
              </a:outerShdw>
            </a:effectLst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</a:pPr>
              <a:r>
                <a:rPr lang="en-US" sz="1600">
                  <a:solidFill>
                    <a:srgbClr val="008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Black" pitchFamily="34" charset="0"/>
                </a:rPr>
                <a:t>$</a:t>
              </a:r>
            </a:p>
          </p:txBody>
        </p:sp>
      </p:grpSp>
      <p:grpSp>
        <p:nvGrpSpPr>
          <p:cNvPr id="11" name="Group 73"/>
          <p:cNvGrpSpPr>
            <a:grpSpLocks/>
          </p:cNvGrpSpPr>
          <p:nvPr/>
        </p:nvGrpSpPr>
        <p:grpSpPr bwMode="auto">
          <a:xfrm>
            <a:off x="4004897" y="1323975"/>
            <a:ext cx="835269" cy="800100"/>
            <a:chOff x="2523" y="834"/>
            <a:chExt cx="526" cy="504"/>
          </a:xfrm>
        </p:grpSpPr>
        <p:sp>
          <p:nvSpPr>
            <p:cNvPr id="4311114" name="Rectangle 74"/>
            <p:cNvSpPr>
              <a:spLocks noChangeArrowheads="1"/>
            </p:cNvSpPr>
            <p:nvPr/>
          </p:nvSpPr>
          <p:spPr bwMode="auto">
            <a:xfrm>
              <a:off x="2534" y="851"/>
              <a:ext cx="515" cy="467"/>
            </a:xfrm>
            <a:prstGeom prst="rect">
              <a:avLst/>
            </a:prstGeom>
            <a:solidFill>
              <a:srgbClr val="C0C0C0"/>
            </a:solidFill>
            <a:ln w="28575">
              <a:noFill/>
              <a:miter lim="800000"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defTabSz="869950" eaLnBrk="0" hangingPunct="0">
                <a:spcBef>
                  <a:spcPct val="0"/>
                </a:spcBef>
              </a:pPr>
              <a:r>
                <a:rPr lang="en-US" sz="800" b="1">
                  <a:latin typeface="Arial" charset="0"/>
                </a:rPr>
                <a:t>9</a:t>
              </a:r>
            </a:p>
            <a:p>
              <a:pPr defTabSz="869950" eaLnBrk="0" hangingPunct="0">
                <a:spcBef>
                  <a:spcPct val="0"/>
                </a:spcBef>
              </a:pPr>
              <a:r>
                <a:rPr lang="en-US" sz="800">
                  <a:latin typeface="Arial" charset="0"/>
                </a:rPr>
                <a:t>Implement &amp; Control</a:t>
              </a:r>
            </a:p>
            <a:p>
              <a:pPr defTabSz="869950" eaLnBrk="0" hangingPunct="0">
                <a:spcBef>
                  <a:spcPct val="0"/>
                </a:spcBef>
              </a:pPr>
              <a:r>
                <a:rPr lang="en-US" sz="800">
                  <a:latin typeface="Arial" charset="0"/>
                </a:rPr>
                <a:t>Quick Wins</a:t>
              </a:r>
            </a:p>
          </p:txBody>
        </p:sp>
        <p:sp>
          <p:nvSpPr>
            <p:cNvPr id="4311115" name="Line 75"/>
            <p:cNvSpPr>
              <a:spLocks noChangeShapeType="1"/>
            </p:cNvSpPr>
            <p:nvPr/>
          </p:nvSpPr>
          <p:spPr bwMode="auto">
            <a:xfrm flipH="1">
              <a:off x="3042" y="834"/>
              <a:ext cx="6" cy="498"/>
            </a:xfrm>
            <a:prstGeom prst="line">
              <a:avLst/>
            </a:prstGeom>
            <a:noFill/>
            <a:ln w="28575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4311116" name="Line 76"/>
            <p:cNvSpPr>
              <a:spLocks noChangeShapeType="1"/>
            </p:cNvSpPr>
            <p:nvPr/>
          </p:nvSpPr>
          <p:spPr bwMode="auto">
            <a:xfrm rot="10800000" flipH="1">
              <a:off x="2531" y="1327"/>
              <a:ext cx="511" cy="0"/>
            </a:xfrm>
            <a:prstGeom prst="line">
              <a:avLst/>
            </a:prstGeom>
            <a:noFill/>
            <a:ln w="28575">
              <a:solidFill>
                <a:srgbClr val="0033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4311117" name="Line 77"/>
            <p:cNvSpPr>
              <a:spLocks noChangeShapeType="1"/>
            </p:cNvSpPr>
            <p:nvPr/>
          </p:nvSpPr>
          <p:spPr bwMode="auto">
            <a:xfrm rot="5400000">
              <a:off x="2274" y="1086"/>
              <a:ext cx="504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  <p:sp>
          <p:nvSpPr>
            <p:cNvPr id="4311118" name="Line 78"/>
            <p:cNvSpPr>
              <a:spLocks noChangeShapeType="1"/>
            </p:cNvSpPr>
            <p:nvPr/>
          </p:nvSpPr>
          <p:spPr bwMode="auto">
            <a:xfrm rot="5400000" flipH="1" flipV="1">
              <a:off x="2784" y="582"/>
              <a:ext cx="0" cy="522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anchor="ctr">
              <a:spAutoFit/>
            </a:bodyPr>
            <a:lstStyle/>
            <a:p>
              <a:endParaRPr lang="en-AU"/>
            </a:p>
          </p:txBody>
        </p:sp>
      </p:grpSp>
      <p:cxnSp>
        <p:nvCxnSpPr>
          <p:cNvPr id="4311119" name="AutoShape 79"/>
          <p:cNvCxnSpPr>
            <a:cxnSpLocks noChangeShapeType="1"/>
            <a:stCxn id="4311114" idx="3"/>
          </p:cNvCxnSpPr>
          <p:nvPr/>
        </p:nvCxnSpPr>
        <p:spPr bwMode="auto">
          <a:xfrm>
            <a:off x="4840166" y="1722439"/>
            <a:ext cx="1465" cy="1587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</p:cxnSp>
      <p:cxnSp>
        <p:nvCxnSpPr>
          <p:cNvPr id="4311120" name="AutoShape 80"/>
          <p:cNvCxnSpPr>
            <a:cxnSpLocks noChangeShapeType="1"/>
            <a:stCxn id="4311140" idx="2"/>
            <a:endCxn id="4311076" idx="0"/>
          </p:cNvCxnSpPr>
          <p:nvPr/>
        </p:nvCxnSpPr>
        <p:spPr bwMode="auto">
          <a:xfrm>
            <a:off x="929054" y="2078038"/>
            <a:ext cx="0" cy="163512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cxnSp>
        <p:nvCxnSpPr>
          <p:cNvPr id="4311121" name="AutoShape 81"/>
          <p:cNvCxnSpPr>
            <a:cxnSpLocks noChangeShapeType="1"/>
            <a:stCxn id="4311096" idx="2"/>
            <a:endCxn id="4311088" idx="0"/>
          </p:cNvCxnSpPr>
          <p:nvPr/>
        </p:nvCxnSpPr>
        <p:spPr bwMode="auto">
          <a:xfrm>
            <a:off x="929054" y="4278313"/>
            <a:ext cx="0" cy="315912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cxnSp>
        <p:nvCxnSpPr>
          <p:cNvPr id="4311122" name="AutoShape 82"/>
          <p:cNvCxnSpPr>
            <a:cxnSpLocks noChangeShapeType="1"/>
            <a:stCxn id="4311088" idx="2"/>
            <a:endCxn id="4311072" idx="0"/>
          </p:cNvCxnSpPr>
          <p:nvPr/>
        </p:nvCxnSpPr>
        <p:spPr bwMode="auto">
          <a:xfrm>
            <a:off x="929054" y="5364163"/>
            <a:ext cx="0" cy="19685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cxnSp>
        <p:nvCxnSpPr>
          <p:cNvPr id="4311123" name="AutoShape 83"/>
          <p:cNvCxnSpPr>
            <a:cxnSpLocks noChangeShapeType="1"/>
            <a:stCxn id="4311072" idx="3"/>
            <a:endCxn id="4311074" idx="1"/>
          </p:cNvCxnSpPr>
          <p:nvPr/>
        </p:nvCxnSpPr>
        <p:spPr bwMode="auto">
          <a:xfrm flipV="1">
            <a:off x="1573823" y="1693863"/>
            <a:ext cx="713643" cy="4271962"/>
          </a:xfrm>
          <a:prstGeom prst="bentConnector3">
            <a:avLst>
              <a:gd name="adj1" fmla="val 49898"/>
            </a:avLst>
          </a:prstGeom>
          <a:noFill/>
          <a:ln w="6350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</p:spPr>
      </p:cxnSp>
      <p:cxnSp>
        <p:nvCxnSpPr>
          <p:cNvPr id="4311124" name="AutoShape 84"/>
          <p:cNvCxnSpPr>
            <a:cxnSpLocks noChangeShapeType="1"/>
            <a:stCxn id="4311074" idx="2"/>
            <a:endCxn id="4311073" idx="0"/>
          </p:cNvCxnSpPr>
          <p:nvPr/>
        </p:nvCxnSpPr>
        <p:spPr bwMode="auto">
          <a:xfrm flipH="1">
            <a:off x="2708031" y="2078038"/>
            <a:ext cx="1466" cy="303212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cxnSp>
        <p:nvCxnSpPr>
          <p:cNvPr id="4311125" name="AutoShape 85"/>
          <p:cNvCxnSpPr>
            <a:cxnSpLocks noChangeShapeType="1"/>
            <a:stCxn id="4311073" idx="2"/>
            <a:endCxn id="4311075" idx="0"/>
          </p:cNvCxnSpPr>
          <p:nvPr/>
        </p:nvCxnSpPr>
        <p:spPr bwMode="auto">
          <a:xfrm>
            <a:off x="2708031" y="3151188"/>
            <a:ext cx="0" cy="303212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cxnSp>
        <p:nvCxnSpPr>
          <p:cNvPr id="4311126" name="AutoShape 86"/>
          <p:cNvCxnSpPr>
            <a:cxnSpLocks noChangeShapeType="1"/>
            <a:stCxn id="4311075" idx="2"/>
            <a:endCxn id="4311060" idx="0"/>
          </p:cNvCxnSpPr>
          <p:nvPr/>
        </p:nvCxnSpPr>
        <p:spPr bwMode="auto">
          <a:xfrm>
            <a:off x="2708031" y="4224338"/>
            <a:ext cx="0" cy="303212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cxnSp>
        <p:nvCxnSpPr>
          <p:cNvPr id="4311127" name="AutoShape 87"/>
          <p:cNvCxnSpPr>
            <a:cxnSpLocks noChangeShapeType="1"/>
            <a:stCxn id="4311060" idx="2"/>
            <a:endCxn id="4311057" idx="0"/>
          </p:cNvCxnSpPr>
          <p:nvPr/>
        </p:nvCxnSpPr>
        <p:spPr bwMode="auto">
          <a:xfrm>
            <a:off x="2708031" y="5297488"/>
            <a:ext cx="0" cy="30480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sp>
        <p:nvSpPr>
          <p:cNvPr id="4311128" name="Line 88"/>
          <p:cNvSpPr>
            <a:spLocks noChangeShapeType="1"/>
          </p:cNvSpPr>
          <p:nvPr/>
        </p:nvSpPr>
        <p:spPr bwMode="auto">
          <a:xfrm>
            <a:off x="4422531" y="2114550"/>
            <a:ext cx="0" cy="32385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 wrap="none" anchor="ctr">
            <a:spAutoFit/>
          </a:bodyPr>
          <a:lstStyle/>
          <a:p>
            <a:endParaRPr lang="en-AU"/>
          </a:p>
        </p:txBody>
      </p:sp>
      <p:cxnSp>
        <p:nvCxnSpPr>
          <p:cNvPr id="4311129" name="AutoShape 89"/>
          <p:cNvCxnSpPr>
            <a:cxnSpLocks noChangeShapeType="1"/>
            <a:stCxn id="4311104" idx="2"/>
            <a:endCxn id="4311062" idx="0"/>
          </p:cNvCxnSpPr>
          <p:nvPr/>
        </p:nvCxnSpPr>
        <p:spPr bwMode="auto">
          <a:xfrm>
            <a:off x="4422531" y="3159126"/>
            <a:ext cx="0" cy="301625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cxnSp>
        <p:nvCxnSpPr>
          <p:cNvPr id="4311130" name="AutoShape 90"/>
          <p:cNvCxnSpPr>
            <a:cxnSpLocks noChangeShapeType="1"/>
            <a:stCxn id="4311062" idx="2"/>
            <a:endCxn id="4311061" idx="0"/>
          </p:cNvCxnSpPr>
          <p:nvPr/>
        </p:nvCxnSpPr>
        <p:spPr bwMode="auto">
          <a:xfrm>
            <a:off x="4422531" y="4230689"/>
            <a:ext cx="0" cy="301625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cxnSp>
        <p:nvCxnSpPr>
          <p:cNvPr id="4311131" name="AutoShape 91"/>
          <p:cNvCxnSpPr>
            <a:cxnSpLocks noChangeShapeType="1"/>
            <a:stCxn id="4311061" idx="2"/>
            <a:endCxn id="4311105" idx="0"/>
          </p:cNvCxnSpPr>
          <p:nvPr/>
        </p:nvCxnSpPr>
        <p:spPr bwMode="auto">
          <a:xfrm flipH="1">
            <a:off x="4421066" y="5302251"/>
            <a:ext cx="1465" cy="301625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cxnSp>
        <p:nvCxnSpPr>
          <p:cNvPr id="4311132" name="AutoShape 92"/>
          <p:cNvCxnSpPr>
            <a:cxnSpLocks noChangeShapeType="1"/>
            <a:stCxn id="4311105" idx="3"/>
            <a:endCxn id="4311059" idx="1"/>
          </p:cNvCxnSpPr>
          <p:nvPr/>
        </p:nvCxnSpPr>
        <p:spPr bwMode="auto">
          <a:xfrm flipV="1">
            <a:off x="5065835" y="1693864"/>
            <a:ext cx="715108" cy="4314825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</p:spPr>
      </p:cxnSp>
      <p:cxnSp>
        <p:nvCxnSpPr>
          <p:cNvPr id="4311133" name="AutoShape 93"/>
          <p:cNvCxnSpPr>
            <a:cxnSpLocks noChangeShapeType="1"/>
            <a:stCxn id="4311059" idx="2"/>
            <a:endCxn id="4311078" idx="0"/>
          </p:cNvCxnSpPr>
          <p:nvPr/>
        </p:nvCxnSpPr>
        <p:spPr bwMode="auto">
          <a:xfrm>
            <a:off x="6202974" y="2078038"/>
            <a:ext cx="1465" cy="22860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cxnSp>
        <p:nvCxnSpPr>
          <p:cNvPr id="4311134" name="AutoShape 94"/>
          <p:cNvCxnSpPr>
            <a:cxnSpLocks noChangeShapeType="1"/>
            <a:stCxn id="4311078" idx="2"/>
            <a:endCxn id="4311099" idx="0"/>
          </p:cNvCxnSpPr>
          <p:nvPr/>
        </p:nvCxnSpPr>
        <p:spPr bwMode="auto">
          <a:xfrm flipH="1">
            <a:off x="6202974" y="3116263"/>
            <a:ext cx="1465" cy="15240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cxnSp>
        <p:nvCxnSpPr>
          <p:cNvPr id="4311135" name="AutoShape 95"/>
          <p:cNvCxnSpPr>
            <a:cxnSpLocks noChangeShapeType="1"/>
            <a:stCxn id="4311099" idx="2"/>
            <a:endCxn id="4311100" idx="0"/>
          </p:cNvCxnSpPr>
          <p:nvPr/>
        </p:nvCxnSpPr>
        <p:spPr bwMode="auto">
          <a:xfrm>
            <a:off x="6202974" y="4171951"/>
            <a:ext cx="1465" cy="123825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cxnSp>
        <p:nvCxnSpPr>
          <p:cNvPr id="4311136" name="AutoShape 96"/>
          <p:cNvCxnSpPr>
            <a:cxnSpLocks noChangeShapeType="1"/>
            <a:stCxn id="4311100" idx="2"/>
            <a:endCxn id="4311098" idx="0"/>
          </p:cNvCxnSpPr>
          <p:nvPr/>
        </p:nvCxnSpPr>
        <p:spPr bwMode="auto">
          <a:xfrm>
            <a:off x="6204438" y="5105400"/>
            <a:ext cx="0" cy="53340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cxnSp>
        <p:nvCxnSpPr>
          <p:cNvPr id="4311137" name="AutoShape 97"/>
          <p:cNvCxnSpPr>
            <a:cxnSpLocks noChangeShapeType="1"/>
            <a:stCxn id="4311098" idx="3"/>
            <a:endCxn id="4311079" idx="1"/>
          </p:cNvCxnSpPr>
          <p:nvPr/>
        </p:nvCxnSpPr>
        <p:spPr bwMode="auto">
          <a:xfrm flipV="1">
            <a:off x="6626470" y="1693863"/>
            <a:ext cx="1041889" cy="4330700"/>
          </a:xfrm>
          <a:prstGeom prst="bentConnector3">
            <a:avLst>
              <a:gd name="adj1" fmla="val 49931"/>
            </a:avLst>
          </a:prstGeom>
          <a:noFill/>
          <a:ln w="6350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</p:spPr>
      </p:cxnSp>
      <p:cxnSp>
        <p:nvCxnSpPr>
          <p:cNvPr id="4311138" name="AutoShape 98"/>
          <p:cNvCxnSpPr>
            <a:cxnSpLocks noChangeShapeType="1"/>
            <a:stCxn id="4311079" idx="2"/>
            <a:endCxn id="4311097" idx="0"/>
          </p:cNvCxnSpPr>
          <p:nvPr/>
        </p:nvCxnSpPr>
        <p:spPr bwMode="auto">
          <a:xfrm>
            <a:off x="8090389" y="2078039"/>
            <a:ext cx="0" cy="333375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cxnSp>
        <p:nvCxnSpPr>
          <p:cNvPr id="4311139" name="AutoShape 99"/>
          <p:cNvCxnSpPr>
            <a:cxnSpLocks noChangeShapeType="1"/>
            <a:stCxn id="4311080" idx="2"/>
            <a:endCxn id="4311084" idx="0"/>
          </p:cNvCxnSpPr>
          <p:nvPr/>
        </p:nvCxnSpPr>
        <p:spPr bwMode="auto">
          <a:xfrm>
            <a:off x="8090389" y="4471988"/>
            <a:ext cx="0" cy="25400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sp>
        <p:nvSpPr>
          <p:cNvPr id="4311140" name="Rectangle 100"/>
          <p:cNvSpPr>
            <a:spLocks noChangeArrowheads="1"/>
          </p:cNvSpPr>
          <p:nvPr/>
        </p:nvSpPr>
        <p:spPr bwMode="auto">
          <a:xfrm>
            <a:off x="520212" y="1322388"/>
            <a:ext cx="817685" cy="741362"/>
          </a:xfrm>
          <a:prstGeom prst="rect">
            <a:avLst/>
          </a:prstGeom>
          <a:solidFill>
            <a:srgbClr val="CCFFCC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defTabSz="869950" eaLnBrk="0" hangingPunct="0">
              <a:spcBef>
                <a:spcPct val="0"/>
              </a:spcBef>
            </a:pPr>
            <a:r>
              <a:rPr lang="en-US" sz="800" b="1" dirty="0">
                <a:latin typeface="Arial" charset="0"/>
              </a:rPr>
              <a:t>1</a:t>
            </a:r>
          </a:p>
          <a:p>
            <a:pPr defTabSz="869950" eaLnBrk="0" hangingPunct="0">
              <a:spcBef>
                <a:spcPct val="0"/>
              </a:spcBef>
            </a:pPr>
            <a:r>
              <a:rPr lang="en-US" sz="800" dirty="0">
                <a:latin typeface="Arial" charset="0"/>
              </a:rPr>
              <a:t>Business Case and draft Charter into Project Pipeline in BCS</a:t>
            </a:r>
          </a:p>
        </p:txBody>
      </p:sp>
      <p:sp>
        <p:nvSpPr>
          <p:cNvPr id="4311141" name="Text Box 101"/>
          <p:cNvSpPr txBox="1">
            <a:spLocks noChangeArrowheads="1"/>
          </p:cNvSpPr>
          <p:nvPr/>
        </p:nvSpPr>
        <p:spPr bwMode="auto">
          <a:xfrm>
            <a:off x="5118589" y="5168900"/>
            <a:ext cx="1066800" cy="33655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800" b="1"/>
              <a:t>C.</a:t>
            </a:r>
            <a:r>
              <a:rPr lang="en-US" sz="800"/>
              <a:t> End Investigation Cycle time</a:t>
            </a:r>
          </a:p>
        </p:txBody>
      </p:sp>
      <p:sp>
        <p:nvSpPr>
          <p:cNvPr id="4311142" name="Line 102"/>
          <p:cNvSpPr>
            <a:spLocks noChangeShapeType="1"/>
          </p:cNvSpPr>
          <p:nvPr/>
        </p:nvSpPr>
        <p:spPr bwMode="auto">
          <a:xfrm flipH="1">
            <a:off x="5965582" y="5497513"/>
            <a:ext cx="11049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endParaRPr lang="en-AU"/>
          </a:p>
        </p:txBody>
      </p:sp>
      <p:sp>
        <p:nvSpPr>
          <p:cNvPr id="4311143" name="Text Box 103"/>
          <p:cNvSpPr txBox="1">
            <a:spLocks noChangeArrowheads="1"/>
          </p:cNvSpPr>
          <p:nvPr/>
        </p:nvSpPr>
        <p:spPr bwMode="auto">
          <a:xfrm>
            <a:off x="6350977" y="5173663"/>
            <a:ext cx="6770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endParaRPr lang="en-US" sz="800"/>
          </a:p>
          <a:p>
            <a:pPr algn="l">
              <a:spcBef>
                <a:spcPct val="0"/>
              </a:spcBef>
            </a:pPr>
            <a:r>
              <a:rPr lang="en-US" sz="800"/>
              <a:t>Cycle time 1</a:t>
            </a:r>
          </a:p>
        </p:txBody>
      </p:sp>
      <p:sp>
        <p:nvSpPr>
          <p:cNvPr id="4311144" name="AutoShape 104"/>
          <p:cNvSpPr>
            <a:spLocks noChangeArrowheads="1"/>
          </p:cNvSpPr>
          <p:nvPr/>
        </p:nvSpPr>
        <p:spPr bwMode="auto">
          <a:xfrm>
            <a:off x="6956181" y="5343525"/>
            <a:ext cx="152400" cy="1524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cxnSp>
        <p:nvCxnSpPr>
          <p:cNvPr id="4311145" name="AutoShape 105"/>
          <p:cNvCxnSpPr>
            <a:cxnSpLocks noChangeShapeType="1"/>
            <a:stCxn id="4311076" idx="2"/>
            <a:endCxn id="4311096" idx="0"/>
          </p:cNvCxnSpPr>
          <p:nvPr/>
        </p:nvCxnSpPr>
        <p:spPr bwMode="auto">
          <a:xfrm>
            <a:off x="929054" y="3011489"/>
            <a:ext cx="0" cy="496887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sp>
        <p:nvSpPr>
          <p:cNvPr id="4311146" name="Text Box 106"/>
          <p:cNvSpPr txBox="1">
            <a:spLocks noChangeArrowheads="1"/>
          </p:cNvSpPr>
          <p:nvPr/>
        </p:nvSpPr>
        <p:spPr bwMode="auto">
          <a:xfrm>
            <a:off x="0" y="3084514"/>
            <a:ext cx="1359877" cy="346075"/>
          </a:xfrm>
          <a:prstGeom prst="rect">
            <a:avLst/>
          </a:prstGeom>
          <a:solidFill>
            <a:srgbClr val="CCECFF"/>
          </a:solidFill>
          <a:ln w="9525">
            <a:solidFill>
              <a:srgbClr val="00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800" b="1"/>
              <a:t>B.</a:t>
            </a:r>
            <a:r>
              <a:rPr lang="en-US" sz="800"/>
              <a:t> Project  Kickoff</a:t>
            </a:r>
          </a:p>
          <a:p>
            <a:pPr algn="l">
              <a:spcBef>
                <a:spcPct val="0"/>
              </a:spcBef>
            </a:pPr>
            <a:r>
              <a:rPr lang="en-US" sz="800"/>
              <a:t>Move to Investigation Phase</a:t>
            </a:r>
          </a:p>
        </p:txBody>
      </p:sp>
      <p:cxnSp>
        <p:nvCxnSpPr>
          <p:cNvPr id="4311147" name="AutoShape 107"/>
          <p:cNvCxnSpPr>
            <a:cxnSpLocks noChangeShapeType="1"/>
            <a:stCxn id="4311097" idx="2"/>
            <a:endCxn id="4311080" idx="0"/>
          </p:cNvCxnSpPr>
          <p:nvPr/>
        </p:nvCxnSpPr>
        <p:spPr bwMode="auto">
          <a:xfrm>
            <a:off x="8090389" y="3181350"/>
            <a:ext cx="0" cy="520700"/>
          </a:xfrm>
          <a:prstGeom prst="straightConnector1">
            <a:avLst/>
          </a:prstGeom>
          <a:noFill/>
          <a:ln w="635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sp>
        <p:nvSpPr>
          <p:cNvPr id="4311148" name="Text Box 108"/>
          <p:cNvSpPr txBox="1">
            <a:spLocks noChangeArrowheads="1"/>
          </p:cNvSpPr>
          <p:nvPr/>
        </p:nvSpPr>
        <p:spPr bwMode="auto">
          <a:xfrm>
            <a:off x="7614139" y="3289300"/>
            <a:ext cx="958362" cy="313932"/>
          </a:xfrm>
          <a:prstGeom prst="rect">
            <a:avLst/>
          </a:prstGeom>
          <a:solidFill>
            <a:srgbClr val="CCEC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0"/>
              </a:spcBef>
            </a:pPr>
            <a:r>
              <a:rPr lang="en-US" sz="800"/>
              <a:t> Project   Completed   </a:t>
            </a:r>
          </a:p>
        </p:txBody>
      </p:sp>
      <p:cxnSp>
        <p:nvCxnSpPr>
          <p:cNvPr id="4311149" name="AutoShape 109"/>
          <p:cNvCxnSpPr>
            <a:cxnSpLocks noChangeShapeType="1"/>
            <a:stCxn id="4311057" idx="3"/>
            <a:endCxn id="4311114" idx="1"/>
          </p:cNvCxnSpPr>
          <p:nvPr/>
        </p:nvCxnSpPr>
        <p:spPr bwMode="auto">
          <a:xfrm flipV="1">
            <a:off x="3352800" y="1722438"/>
            <a:ext cx="669681" cy="4284662"/>
          </a:xfrm>
          <a:prstGeom prst="bentConnector3">
            <a:avLst>
              <a:gd name="adj1" fmla="val 49014"/>
            </a:avLst>
          </a:prstGeom>
          <a:noFill/>
          <a:ln w="6350">
            <a:solidFill>
              <a:schemeClr val="tx1"/>
            </a:solidFill>
            <a:miter lim="800000"/>
            <a:headEnd type="none" w="sm" len="sm"/>
            <a:tailEnd type="triangle" w="sm" len="sm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159727" y="6369051"/>
            <a:ext cx="8855319" cy="3968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3305" tIns="11020" rIns="93305" bIns="11020" anchor="ctr"/>
          <a:lstStyle/>
          <a:p>
            <a:pPr algn="ctr" defTabSz="933450">
              <a:spcBef>
                <a:spcPct val="50000"/>
              </a:spcBef>
            </a:pPr>
            <a:r>
              <a:rPr lang="en-AU" sz="1200" b="1" dirty="0">
                <a:latin typeface="Verdana" pitchFamily="34" charset="0"/>
              </a:rPr>
              <a:t>Aligning Commitment towards Excellence (</a:t>
            </a:r>
            <a:r>
              <a:rPr lang="en-AU" sz="1200" b="1" dirty="0" err="1">
                <a:latin typeface="Verdana" pitchFamily="34" charset="0"/>
              </a:rPr>
              <a:t>ACtE</a:t>
            </a:r>
            <a:r>
              <a:rPr lang="en-AU" sz="1200" b="1" dirty="0">
                <a:latin typeface="Verdana" pitchFamily="34" charset="0"/>
              </a:rPr>
              <a:t>) supports all stages of the process!</a:t>
            </a:r>
          </a:p>
        </p:txBody>
      </p:sp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127489" y="5365751"/>
            <a:ext cx="1655885" cy="809625"/>
          </a:xfrm>
          <a:prstGeom prst="chevron">
            <a:avLst>
              <a:gd name="adj" fmla="val 55392"/>
            </a:avLst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3305" tIns="46653" rIns="93305" bIns="46653" anchor="ctr"/>
          <a:lstStyle/>
          <a:p>
            <a:pPr defTabSz="933450"/>
            <a:r>
              <a:rPr lang="en-GB" sz="1600" b="1">
                <a:solidFill>
                  <a:schemeClr val="bg1"/>
                </a:solidFill>
              </a:rPr>
              <a:t>       Control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127489" y="4349751"/>
            <a:ext cx="1655885" cy="809625"/>
          </a:xfrm>
          <a:prstGeom prst="chevron">
            <a:avLst>
              <a:gd name="adj" fmla="val 55392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3305" tIns="46653" rIns="93305" bIns="46653" anchor="ctr"/>
          <a:lstStyle/>
          <a:p>
            <a:pPr defTabSz="933450"/>
            <a:r>
              <a:rPr lang="en-GB" sz="1600" b="1">
                <a:solidFill>
                  <a:schemeClr val="bg1"/>
                </a:solidFill>
              </a:rPr>
              <a:t>       Improve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127489" y="3295650"/>
            <a:ext cx="1655885" cy="809625"/>
          </a:xfrm>
          <a:prstGeom prst="chevron">
            <a:avLst>
              <a:gd name="adj" fmla="val 55392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3305" tIns="46653" rIns="93305" bIns="46653" anchor="ctr"/>
          <a:lstStyle/>
          <a:p>
            <a:pPr defTabSz="933450"/>
            <a:r>
              <a:rPr lang="en-GB" sz="1600" b="1">
                <a:solidFill>
                  <a:schemeClr val="bg1"/>
                </a:solidFill>
              </a:rPr>
              <a:t>       Analyse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178777" y="2225676"/>
            <a:ext cx="1655885" cy="809625"/>
          </a:xfrm>
          <a:prstGeom prst="chevron">
            <a:avLst>
              <a:gd name="adj" fmla="val 55392"/>
            </a:avLst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3305" tIns="46653" rIns="93305" bIns="46653" anchor="ctr"/>
          <a:lstStyle/>
          <a:p>
            <a:pPr defTabSz="933450"/>
            <a:r>
              <a:rPr lang="en-GB" sz="1600" b="1" dirty="0">
                <a:solidFill>
                  <a:schemeClr val="bg1"/>
                </a:solidFill>
              </a:rPr>
              <a:t>       </a:t>
            </a:r>
            <a:r>
              <a:rPr lang="en-GB" sz="1600" b="1" dirty="0" smtClean="0">
                <a:solidFill>
                  <a:schemeClr val="bg1"/>
                </a:solidFill>
              </a:rPr>
              <a:t>Measure 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178777" y="1154114"/>
            <a:ext cx="1655885" cy="809625"/>
          </a:xfrm>
          <a:prstGeom prst="chevron">
            <a:avLst>
              <a:gd name="adj" fmla="val 55392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3305" tIns="46653" rIns="93305" bIns="46653" anchor="ctr"/>
          <a:lstStyle/>
          <a:p>
            <a:pPr defTabSz="933450"/>
            <a:r>
              <a:rPr lang="en-GB" sz="1600" b="1" dirty="0">
                <a:solidFill>
                  <a:schemeClr val="bg1"/>
                </a:solidFill>
              </a:rPr>
              <a:t>       Define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78777" y="125414"/>
            <a:ext cx="8855320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305" tIns="46653" rIns="93305" bIns="46653" anchor="ctr"/>
          <a:lstStyle/>
          <a:p>
            <a:pPr algn="ctr" defTabSz="933450"/>
            <a:r>
              <a:rPr lang="en-US" b="1" dirty="0">
                <a:solidFill>
                  <a:srgbClr val="002060"/>
                </a:solidFill>
                <a:latin typeface="Verdana" pitchFamily="34" charset="0"/>
              </a:rPr>
              <a:t>Six Sigma / Lean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4047392" y="1141413"/>
            <a:ext cx="201783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305" tIns="46653" rIns="93305" bIns="46653" anchor="ctr"/>
          <a:lstStyle/>
          <a:p>
            <a:pPr defTabSz="933450"/>
            <a:r>
              <a:rPr lang="en-US" sz="1200" dirty="0" err="1">
                <a:latin typeface="Verdana" pitchFamily="34" charset="0"/>
              </a:rPr>
              <a:t>ACtE</a:t>
            </a:r>
            <a:r>
              <a:rPr lang="en-US" sz="1200" dirty="0">
                <a:latin typeface="Verdana" pitchFamily="34" charset="0"/>
              </a:rPr>
              <a:t>, VOC, CTQ, SIPOC, In/Out, Project Charters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6191250" y="1139825"/>
            <a:ext cx="2631831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305" tIns="46653" rIns="93305" bIns="46653" anchor="ctr"/>
          <a:lstStyle/>
          <a:p>
            <a:pPr defTabSz="933450"/>
            <a:r>
              <a:rPr lang="en-US" sz="1200" dirty="0">
                <a:latin typeface="Verdana" pitchFamily="34" charset="0"/>
              </a:rPr>
              <a:t>Project Chartering, Value Stream, </a:t>
            </a:r>
            <a:r>
              <a:rPr lang="en-US" sz="1200" dirty="0" smtClean="0">
                <a:latin typeface="Verdana" pitchFamily="34" charset="0"/>
              </a:rPr>
              <a:t>Theory Of Constraints, </a:t>
            </a:r>
            <a:r>
              <a:rPr lang="en-US" sz="1200" dirty="0">
                <a:latin typeface="Verdana" pitchFamily="34" charset="0"/>
              </a:rPr>
              <a:t>Yield, </a:t>
            </a:r>
            <a:r>
              <a:rPr lang="en-US" sz="1200" dirty="0" smtClean="0">
                <a:latin typeface="Verdana" pitchFamily="34" charset="0"/>
              </a:rPr>
              <a:t>Rolled Throughput Yield</a:t>
            </a:r>
            <a:endParaRPr lang="en-US" sz="1200" dirty="0">
              <a:latin typeface="Verdana" pitchFamily="34" charset="0"/>
            </a:endParaRP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4029808" y="2225676"/>
            <a:ext cx="2010508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305" tIns="46653" rIns="93305" bIns="46653" anchor="ctr"/>
          <a:lstStyle/>
          <a:p>
            <a:pPr defTabSz="933450"/>
            <a:r>
              <a:rPr lang="en-US" sz="1200" dirty="0" err="1">
                <a:latin typeface="Verdana" pitchFamily="34" charset="0"/>
              </a:rPr>
              <a:t>ACtE</a:t>
            </a:r>
            <a:r>
              <a:rPr lang="en-US" sz="1200" dirty="0">
                <a:latin typeface="Verdana" pitchFamily="34" charset="0"/>
              </a:rPr>
              <a:t>, MSA,XY, FMEA, Process Map, Data Collection Plan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6179527" y="2225675"/>
            <a:ext cx="262010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305" tIns="46653" rIns="93305" bIns="46653" anchor="ctr"/>
          <a:lstStyle/>
          <a:p>
            <a:pPr defTabSz="933450"/>
            <a:r>
              <a:rPr lang="en-US" sz="1200">
                <a:latin typeface="Verdana" pitchFamily="34" charset="0"/>
              </a:rPr>
              <a:t>Interview &amp; Observation, 5S, Time &amp; Motion, VSM VA / NVA, Flow Charting, Base Line Analysis, Spaghetti Diagrams.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4029808" y="3295651"/>
            <a:ext cx="2014904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305" tIns="46653" rIns="93305" bIns="46653" anchor="ctr"/>
          <a:lstStyle/>
          <a:p>
            <a:pPr defTabSz="933450"/>
            <a:r>
              <a:rPr lang="en-US" sz="1200" dirty="0" err="1">
                <a:latin typeface="Verdana" pitchFamily="34" charset="0"/>
              </a:rPr>
              <a:t>ACtE</a:t>
            </a:r>
            <a:r>
              <a:rPr lang="en-US" sz="1200" dirty="0">
                <a:latin typeface="Verdana" pitchFamily="34" charset="0"/>
              </a:rPr>
              <a:t>, Hypotheses testing, Multi </a:t>
            </a:r>
            <a:r>
              <a:rPr lang="en-US" sz="1200" dirty="0" err="1">
                <a:latin typeface="Verdana" pitchFamily="34" charset="0"/>
              </a:rPr>
              <a:t>Vari</a:t>
            </a:r>
            <a:r>
              <a:rPr lang="en-US" sz="1200" dirty="0">
                <a:latin typeface="Verdana" pitchFamily="34" charset="0"/>
              </a:rPr>
              <a:t>, Control Charts, FMEA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4029808" y="4346575"/>
            <a:ext cx="201050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305" tIns="46653" rIns="93305" bIns="46653" anchor="ctr"/>
          <a:lstStyle/>
          <a:p>
            <a:pPr defTabSz="933450"/>
            <a:r>
              <a:rPr lang="en-US" sz="1200" dirty="0" err="1">
                <a:latin typeface="Verdana" pitchFamily="34" charset="0"/>
              </a:rPr>
              <a:t>ACtE</a:t>
            </a:r>
            <a:r>
              <a:rPr lang="en-US" sz="1200" dirty="0">
                <a:latin typeface="Verdana" pitchFamily="34" charset="0"/>
              </a:rPr>
              <a:t>, DOE, BOA, Training, Change Mgmt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4025412" y="5340351"/>
            <a:ext cx="2016369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305" tIns="46653" rIns="93305" bIns="46653" anchor="ctr"/>
          <a:lstStyle/>
          <a:p>
            <a:pPr defTabSz="933450"/>
            <a:r>
              <a:rPr lang="en-US" sz="1200" dirty="0" err="1">
                <a:latin typeface="Verdana" pitchFamily="34" charset="0"/>
              </a:rPr>
              <a:t>ACtE</a:t>
            </a:r>
            <a:r>
              <a:rPr lang="en-US" sz="1200" dirty="0">
                <a:latin typeface="Verdana" pitchFamily="34" charset="0"/>
              </a:rPr>
              <a:t>, Control Plans, SOP, SPC, Control Charts, Action Plans </a:t>
            </a:r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>
            <a:off x="1909397" y="2058988"/>
            <a:ext cx="6913685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n-AU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6179527" y="3279775"/>
            <a:ext cx="262010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305" tIns="46653" rIns="93305" bIns="46653" anchor="ctr"/>
          <a:lstStyle/>
          <a:p>
            <a:pPr defTabSz="933450"/>
            <a:r>
              <a:rPr lang="en-US" sz="1200" dirty="0" err="1">
                <a:latin typeface="Verdana" pitchFamily="34" charset="0"/>
              </a:rPr>
              <a:t>Takt</a:t>
            </a:r>
            <a:r>
              <a:rPr lang="en-US" sz="1200" dirty="0">
                <a:latin typeface="Verdana" pitchFamily="34" charset="0"/>
              </a:rPr>
              <a:t> Time, Multi Cycle Analysis, Root Cause ID, Defect Analysis</a:t>
            </a: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6179527" y="4349751"/>
            <a:ext cx="2620108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305" tIns="46653" rIns="93305" bIns="46653" anchor="ctr"/>
          <a:lstStyle/>
          <a:p>
            <a:pPr defTabSz="933450"/>
            <a:r>
              <a:rPr lang="en-US" sz="1200" dirty="0">
                <a:latin typeface="Verdana" pitchFamily="34" charset="0"/>
              </a:rPr>
              <a:t>SMED, Quick Changeover, Load Balancing, </a:t>
            </a:r>
            <a:r>
              <a:rPr lang="en-US" sz="1200" dirty="0" err="1">
                <a:latin typeface="Verdana" pitchFamily="34" charset="0"/>
              </a:rPr>
              <a:t>Kanbans</a:t>
            </a:r>
            <a:r>
              <a:rPr lang="en-US" sz="1200" dirty="0">
                <a:latin typeface="Verdana" pitchFamily="34" charset="0"/>
              </a:rPr>
              <a:t>, Simulation</a:t>
            </a:r>
          </a:p>
          <a:p>
            <a:pPr defTabSz="933450"/>
            <a:r>
              <a:rPr lang="en-US" sz="1200" dirty="0" err="1">
                <a:latin typeface="Verdana" pitchFamily="34" charset="0"/>
              </a:rPr>
              <a:t>Multiskilling</a:t>
            </a:r>
            <a:r>
              <a:rPr lang="en-US" sz="1200" dirty="0">
                <a:latin typeface="Verdana" pitchFamily="34" charset="0"/>
              </a:rPr>
              <a:t>, Mistake Proofing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6179527" y="5337175"/>
            <a:ext cx="2620108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305" tIns="46653" rIns="93305" bIns="46653" anchor="ctr"/>
          <a:lstStyle/>
          <a:p>
            <a:pPr defTabSz="933450"/>
            <a:r>
              <a:rPr lang="en-US" sz="1200">
                <a:latin typeface="Verdana" pitchFamily="34" charset="0"/>
              </a:rPr>
              <a:t>5 S Discipline, Standard Work, On time delivery, Perform to Takt Time</a:t>
            </a: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6191250" y="603251"/>
            <a:ext cx="2631831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305" tIns="46653" rIns="93305" bIns="46653" anchor="ctr"/>
          <a:lstStyle/>
          <a:p>
            <a:pPr algn="ctr" defTabSz="933450"/>
            <a:r>
              <a:rPr lang="en-US" sz="1400" b="1" dirty="0">
                <a:solidFill>
                  <a:srgbClr val="002060"/>
                </a:solidFill>
                <a:latin typeface="Verdana" pitchFamily="34" charset="0"/>
              </a:rPr>
              <a:t>Lean</a:t>
            </a:r>
          </a:p>
          <a:p>
            <a:pPr algn="ctr" defTabSz="933450"/>
            <a:r>
              <a:rPr lang="en-US" sz="1400" b="1" dirty="0">
                <a:solidFill>
                  <a:srgbClr val="002060"/>
                </a:solidFill>
                <a:latin typeface="Verdana" pitchFamily="34" charset="0"/>
              </a:rPr>
              <a:t>Tools to Use</a:t>
            </a:r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1907931" y="1141413"/>
            <a:ext cx="201050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305" tIns="46653" rIns="93305" bIns="46653" anchor="ctr"/>
          <a:lstStyle/>
          <a:p>
            <a:pPr defTabSz="933450"/>
            <a:r>
              <a:rPr lang="en-US" sz="1200">
                <a:latin typeface="Verdana" pitchFamily="34" charset="0"/>
              </a:rPr>
              <a:t>Confirmed Charter</a:t>
            </a:r>
          </a:p>
          <a:p>
            <a:pPr defTabSz="933450"/>
            <a:r>
              <a:rPr lang="en-US" sz="1200">
                <a:latin typeface="Verdana" pitchFamily="34" charset="0"/>
              </a:rPr>
              <a:t>Mobilised Team</a:t>
            </a:r>
          </a:p>
          <a:p>
            <a:pPr defTabSz="933450"/>
            <a:r>
              <a:rPr lang="en-US" sz="1200">
                <a:latin typeface="Verdana" pitchFamily="34" charset="0"/>
              </a:rPr>
              <a:t>Engaged Stakeholders</a:t>
            </a:r>
          </a:p>
        </p:txBody>
      </p:sp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1907931" y="2225675"/>
            <a:ext cx="201050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305" tIns="46653" rIns="93305" bIns="46653" anchor="ctr"/>
          <a:lstStyle/>
          <a:p>
            <a:pPr defTabSz="933450"/>
            <a:r>
              <a:rPr lang="en-US" sz="1200" dirty="0">
                <a:latin typeface="Verdana" pitchFamily="34" charset="0"/>
              </a:rPr>
              <a:t>Process </a:t>
            </a:r>
            <a:r>
              <a:rPr lang="en-US" sz="1200" dirty="0" err="1">
                <a:latin typeface="Verdana" pitchFamily="34" charset="0"/>
              </a:rPr>
              <a:t>Characterised</a:t>
            </a:r>
            <a:endParaRPr lang="en-US" sz="1200" dirty="0">
              <a:latin typeface="Verdana" pitchFamily="34" charset="0"/>
            </a:endParaRPr>
          </a:p>
          <a:p>
            <a:pPr defTabSz="933450"/>
            <a:r>
              <a:rPr lang="en-US" sz="1200" dirty="0">
                <a:latin typeface="Verdana" pitchFamily="34" charset="0"/>
              </a:rPr>
              <a:t>Data Validated</a:t>
            </a:r>
          </a:p>
          <a:p>
            <a:pPr defTabSz="933450"/>
            <a:r>
              <a:rPr lang="en-US" sz="1200" dirty="0">
                <a:latin typeface="Verdana" pitchFamily="34" charset="0"/>
              </a:rPr>
              <a:t>Capability Analysis on </a:t>
            </a:r>
            <a:r>
              <a:rPr lang="en-US" sz="1200" dirty="0" smtClean="0">
                <a:latin typeface="Verdana" pitchFamily="34" charset="0"/>
              </a:rPr>
              <a:t>Y output</a:t>
            </a:r>
            <a:endParaRPr lang="en-US" sz="1200" dirty="0">
              <a:latin typeface="Verdana" pitchFamily="34" charset="0"/>
            </a:endParaRPr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1907931" y="3292475"/>
            <a:ext cx="201050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305" tIns="46653" rIns="93305" bIns="46653" anchor="ctr"/>
          <a:lstStyle/>
          <a:p>
            <a:pPr defTabSz="933450"/>
            <a:r>
              <a:rPr lang="en-US" sz="1200" dirty="0">
                <a:latin typeface="Verdana" pitchFamily="34" charset="0"/>
              </a:rPr>
              <a:t>Uncover Root Causes</a:t>
            </a:r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1907931" y="4346575"/>
            <a:ext cx="201050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305" tIns="46653" rIns="93305" bIns="46653" anchor="ctr"/>
          <a:lstStyle/>
          <a:p>
            <a:pPr defTabSz="933450"/>
            <a:r>
              <a:rPr lang="en-US" sz="1200" dirty="0">
                <a:latin typeface="Verdana" pitchFamily="34" charset="0"/>
              </a:rPr>
              <a:t>Solutions Selected</a:t>
            </a:r>
          </a:p>
          <a:p>
            <a:pPr defTabSz="933450"/>
            <a:r>
              <a:rPr lang="en-US" sz="1200" dirty="0">
                <a:latin typeface="Verdana" pitchFamily="34" charset="0"/>
              </a:rPr>
              <a:t>Implementation Plan</a:t>
            </a:r>
          </a:p>
          <a:p>
            <a:pPr defTabSz="933450"/>
            <a:r>
              <a:rPr lang="en-US" sz="1200" dirty="0">
                <a:latin typeface="Verdana" pitchFamily="34" charset="0"/>
              </a:rPr>
              <a:t>Committed Stakeholders</a:t>
            </a: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1907931" y="5337175"/>
            <a:ext cx="201050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305" tIns="46653" rIns="93305" bIns="46653" anchor="ctr"/>
          <a:lstStyle/>
          <a:p>
            <a:pPr defTabSz="933450"/>
            <a:r>
              <a:rPr lang="en-US" sz="1200">
                <a:latin typeface="Verdana" pitchFamily="34" charset="0"/>
              </a:rPr>
              <a:t>Transition to Owner</a:t>
            </a:r>
          </a:p>
          <a:p>
            <a:pPr defTabSz="933450"/>
            <a:r>
              <a:rPr lang="en-US" sz="1200">
                <a:latin typeface="Verdana" pitchFamily="34" charset="0"/>
              </a:rPr>
              <a:t>Process Control System</a:t>
            </a:r>
          </a:p>
          <a:p>
            <a:pPr defTabSz="933450"/>
            <a:r>
              <a:rPr lang="en-US" sz="1200">
                <a:latin typeface="Verdana" pitchFamily="34" charset="0"/>
              </a:rPr>
              <a:t>Knowledge Sharing</a:t>
            </a:r>
          </a:p>
        </p:txBody>
      </p:sp>
      <p:sp>
        <p:nvSpPr>
          <p:cNvPr id="6177" name="Text Box 33"/>
          <p:cNvSpPr txBox="1">
            <a:spLocks noChangeArrowheads="1"/>
          </p:cNvSpPr>
          <p:nvPr/>
        </p:nvSpPr>
        <p:spPr bwMode="auto">
          <a:xfrm>
            <a:off x="1861039" y="603251"/>
            <a:ext cx="1928446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305" tIns="46653" rIns="93305" bIns="46653" anchor="ctr"/>
          <a:lstStyle/>
          <a:p>
            <a:pPr algn="ctr" defTabSz="933450"/>
            <a:r>
              <a:rPr lang="en-US" sz="1400" b="1" dirty="0">
                <a:solidFill>
                  <a:srgbClr val="002060"/>
                </a:solidFill>
                <a:latin typeface="Verdana" pitchFamily="34" charset="0"/>
              </a:rPr>
              <a:t>Desired Outcomes</a:t>
            </a:r>
          </a:p>
        </p:txBody>
      </p:sp>
      <p:sp>
        <p:nvSpPr>
          <p:cNvPr id="6178" name="Line 34"/>
          <p:cNvSpPr>
            <a:spLocks noChangeShapeType="1"/>
          </p:cNvSpPr>
          <p:nvPr/>
        </p:nvSpPr>
        <p:spPr bwMode="auto">
          <a:xfrm>
            <a:off x="1921120" y="3157538"/>
            <a:ext cx="6913685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n-AU"/>
          </a:p>
        </p:txBody>
      </p:sp>
      <p:sp>
        <p:nvSpPr>
          <p:cNvPr id="6179" name="Line 35"/>
          <p:cNvSpPr>
            <a:spLocks noChangeShapeType="1"/>
          </p:cNvSpPr>
          <p:nvPr/>
        </p:nvSpPr>
        <p:spPr bwMode="auto">
          <a:xfrm>
            <a:off x="1922585" y="4235450"/>
            <a:ext cx="6913685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n-AU"/>
          </a:p>
        </p:txBody>
      </p:sp>
      <p:sp>
        <p:nvSpPr>
          <p:cNvPr id="6180" name="Line 36"/>
          <p:cNvSpPr>
            <a:spLocks noChangeShapeType="1"/>
          </p:cNvSpPr>
          <p:nvPr/>
        </p:nvSpPr>
        <p:spPr bwMode="auto">
          <a:xfrm>
            <a:off x="1921120" y="5227638"/>
            <a:ext cx="6913685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n-AU"/>
          </a:p>
        </p:txBody>
      </p:sp>
      <p:sp>
        <p:nvSpPr>
          <p:cNvPr id="6181" name="Line 37"/>
          <p:cNvSpPr>
            <a:spLocks noChangeShapeType="1"/>
          </p:cNvSpPr>
          <p:nvPr/>
        </p:nvSpPr>
        <p:spPr bwMode="auto">
          <a:xfrm>
            <a:off x="1932843" y="6229350"/>
            <a:ext cx="6913685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en-AU"/>
          </a:p>
        </p:txBody>
      </p:sp>
      <p:sp>
        <p:nvSpPr>
          <p:cNvPr id="6183" name="Text Box 39"/>
          <p:cNvSpPr txBox="1">
            <a:spLocks noChangeArrowheads="1"/>
          </p:cNvSpPr>
          <p:nvPr/>
        </p:nvSpPr>
        <p:spPr bwMode="auto">
          <a:xfrm>
            <a:off x="3938954" y="590551"/>
            <a:ext cx="201783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305" tIns="46653" rIns="93305" bIns="46653" anchor="ctr"/>
          <a:lstStyle/>
          <a:p>
            <a:pPr algn="ctr" defTabSz="933450"/>
            <a:r>
              <a:rPr lang="en-US" sz="1400" b="1" dirty="0">
                <a:solidFill>
                  <a:srgbClr val="002060"/>
                </a:solidFill>
                <a:latin typeface="Verdana" pitchFamily="34" charset="0"/>
              </a:rPr>
              <a:t>Six Sigma </a:t>
            </a:r>
          </a:p>
          <a:p>
            <a:pPr algn="ctr" defTabSz="933450"/>
            <a:r>
              <a:rPr lang="en-US" sz="1400" b="1" dirty="0">
                <a:solidFill>
                  <a:srgbClr val="002060"/>
                </a:solidFill>
                <a:latin typeface="Verdana" pitchFamily="34" charset="0"/>
              </a:rPr>
              <a:t>Tools to 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240</TotalTime>
  <Words>649</Words>
  <Application>Microsoft Office PowerPoint</Application>
  <PresentationFormat>On-screen Show (4:3)</PresentationFormat>
  <Paragraphs>174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Guide to  Business Improvement Tools</vt:lpstr>
      <vt:lpstr>Contents</vt:lpstr>
      <vt:lpstr>LEAN Manufacturing</vt:lpstr>
      <vt:lpstr>PDCA Wheel</vt:lpstr>
      <vt:lpstr>Six Sigma ( 6σ )</vt:lpstr>
      <vt:lpstr>Slide 6</vt:lpstr>
      <vt:lpstr>Slide 7</vt:lpstr>
    </vt:vector>
  </TitlesOfParts>
  <Company>Orion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Guide to  Business Improvement Tools</dc:title>
  <dc:creator>Damian Grow</dc:creator>
  <cp:lastModifiedBy>Matt Vapor</cp:lastModifiedBy>
  <cp:revision>22</cp:revision>
  <dcterms:created xsi:type="dcterms:W3CDTF">2012-05-22T06:01:10Z</dcterms:created>
  <dcterms:modified xsi:type="dcterms:W3CDTF">2012-09-14T00:58:06Z</dcterms:modified>
</cp:coreProperties>
</file>