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96" r:id="rId1"/>
  </p:sldMasterIdLst>
  <p:notesMasterIdLst>
    <p:notesMasterId r:id="rId17"/>
  </p:notesMasterIdLst>
  <p:sldIdLst>
    <p:sldId id="256" r:id="rId2"/>
    <p:sldId id="257" r:id="rId3"/>
    <p:sldId id="258" r:id="rId4"/>
    <p:sldId id="259" r:id="rId5"/>
    <p:sldId id="271" r:id="rId6"/>
    <p:sldId id="260" r:id="rId7"/>
    <p:sldId id="263" r:id="rId8"/>
    <p:sldId id="261" r:id="rId9"/>
    <p:sldId id="262" r:id="rId10"/>
    <p:sldId id="264" r:id="rId11"/>
    <p:sldId id="265" r:id="rId12"/>
    <p:sldId id="266" r:id="rId13"/>
    <p:sldId id="267" r:id="rId14"/>
    <p:sldId id="268" r:id="rId15"/>
    <p:sldId id="270"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7" d="100"/>
          <a:sy n="77" d="100"/>
        </p:scale>
        <p:origin x="-1092" y="-7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1B185E5-0C19-4134-AEE8-7A8D43D04B9C}" type="datetimeFigureOut">
              <a:rPr lang="en-AU" smtClean="0"/>
              <a:pPr/>
              <a:t>1/10/2013</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C00863D-922B-45BF-AAA9-7BD652FB6457}" type="slidenum">
              <a:rPr lang="en-AU" smtClean="0"/>
              <a:pPr/>
              <a:t>‹#›</a:t>
            </a:fld>
            <a:endParaRPr lang="en-A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89EA57A4-D8DC-4FE9-9DE7-599F55650F3B}" type="datetime1">
              <a:rPr lang="en-AU" smtClean="0"/>
              <a:pPr/>
              <a:t>1/10/2013</a:t>
            </a:fld>
            <a:endParaRPr lang="en-AU"/>
          </a:p>
        </p:txBody>
      </p:sp>
      <p:sp>
        <p:nvSpPr>
          <p:cNvPr id="20" name="Footer Placeholder 19"/>
          <p:cNvSpPr>
            <a:spLocks noGrp="1"/>
          </p:cNvSpPr>
          <p:nvPr>
            <p:ph type="ftr" sz="quarter" idx="11"/>
          </p:nvPr>
        </p:nvSpPr>
        <p:spPr/>
        <p:txBody>
          <a:bodyPr/>
          <a:lstStyle>
            <a:extLst/>
          </a:lstStyle>
          <a:p>
            <a:r>
              <a:rPr lang="en-AU" smtClean="0"/>
              <a:t>© Growth Improvements Pty Ltd</a:t>
            </a:r>
            <a:endParaRPr lang="en-AU"/>
          </a:p>
        </p:txBody>
      </p:sp>
      <p:sp>
        <p:nvSpPr>
          <p:cNvPr id="10" name="Slide Number Placeholder 9"/>
          <p:cNvSpPr>
            <a:spLocks noGrp="1"/>
          </p:cNvSpPr>
          <p:nvPr>
            <p:ph type="sldNum" sz="quarter" idx="12"/>
          </p:nvPr>
        </p:nvSpPr>
        <p:spPr/>
        <p:txBody>
          <a:bodyPr/>
          <a:lstStyle>
            <a:extLst/>
          </a:lstStyle>
          <a:p>
            <a:fld id="{F3A79861-7B48-458B-A4C0-BF2AD40A0320}" type="slidenum">
              <a:rPr lang="en-AU" smtClean="0"/>
              <a:pPr/>
              <a:t>‹#›</a:t>
            </a:fld>
            <a:endParaRPr lang="en-AU"/>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5D55A98-4C41-4AD6-BA3A-6EACAE89EC97}" type="datetime1">
              <a:rPr lang="en-AU" smtClean="0"/>
              <a:pPr/>
              <a:t>1/10/2013</a:t>
            </a:fld>
            <a:endParaRPr lang="en-AU"/>
          </a:p>
        </p:txBody>
      </p:sp>
      <p:sp>
        <p:nvSpPr>
          <p:cNvPr id="5" name="Footer Placeholder 4"/>
          <p:cNvSpPr>
            <a:spLocks noGrp="1"/>
          </p:cNvSpPr>
          <p:nvPr>
            <p:ph type="ftr" sz="quarter" idx="11"/>
          </p:nvPr>
        </p:nvSpPr>
        <p:spPr/>
        <p:txBody>
          <a:bodyPr/>
          <a:lstStyle>
            <a:extLst/>
          </a:lstStyle>
          <a:p>
            <a:r>
              <a:rPr lang="en-AU" smtClean="0"/>
              <a:t>© Growth Improvements Pty Ltd</a:t>
            </a:r>
            <a:endParaRPr lang="en-AU"/>
          </a:p>
        </p:txBody>
      </p:sp>
      <p:sp>
        <p:nvSpPr>
          <p:cNvPr id="6" name="Slide Number Placeholder 5"/>
          <p:cNvSpPr>
            <a:spLocks noGrp="1"/>
          </p:cNvSpPr>
          <p:nvPr>
            <p:ph type="sldNum" sz="quarter" idx="12"/>
          </p:nvPr>
        </p:nvSpPr>
        <p:spPr/>
        <p:txBody>
          <a:bodyPr/>
          <a:lstStyle>
            <a:extLst/>
          </a:lstStyle>
          <a:p>
            <a:fld id="{F3A79861-7B48-458B-A4C0-BF2AD40A0320}" type="slidenum">
              <a:rPr lang="en-AU" smtClean="0"/>
              <a:pPr/>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57ADC7D-3939-447D-914C-2C6BB9C054CF}" type="datetime1">
              <a:rPr lang="en-AU" smtClean="0"/>
              <a:pPr/>
              <a:t>1/10/2013</a:t>
            </a:fld>
            <a:endParaRPr lang="en-AU"/>
          </a:p>
        </p:txBody>
      </p:sp>
      <p:sp>
        <p:nvSpPr>
          <p:cNvPr id="5" name="Footer Placeholder 4"/>
          <p:cNvSpPr>
            <a:spLocks noGrp="1"/>
          </p:cNvSpPr>
          <p:nvPr>
            <p:ph type="ftr" sz="quarter" idx="11"/>
          </p:nvPr>
        </p:nvSpPr>
        <p:spPr/>
        <p:txBody>
          <a:bodyPr/>
          <a:lstStyle>
            <a:extLst/>
          </a:lstStyle>
          <a:p>
            <a:r>
              <a:rPr lang="en-AU" smtClean="0"/>
              <a:t>© Growth Improvements Pty Ltd</a:t>
            </a:r>
            <a:endParaRPr lang="en-AU"/>
          </a:p>
        </p:txBody>
      </p:sp>
      <p:sp>
        <p:nvSpPr>
          <p:cNvPr id="6" name="Slide Number Placeholder 5"/>
          <p:cNvSpPr>
            <a:spLocks noGrp="1"/>
          </p:cNvSpPr>
          <p:nvPr>
            <p:ph type="sldNum" sz="quarter" idx="12"/>
          </p:nvPr>
        </p:nvSpPr>
        <p:spPr/>
        <p:txBody>
          <a:bodyPr/>
          <a:lstStyle>
            <a:extLst/>
          </a:lstStyle>
          <a:p>
            <a:fld id="{F3A79861-7B48-458B-A4C0-BF2AD40A0320}" type="slidenum">
              <a:rPr lang="en-AU" smtClean="0"/>
              <a:pPr/>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C446273-E64E-40FD-8B4D-E08DB8F2D0B8}" type="datetime1">
              <a:rPr lang="en-AU" smtClean="0"/>
              <a:pPr/>
              <a:t>1/10/2013</a:t>
            </a:fld>
            <a:endParaRPr lang="en-AU"/>
          </a:p>
        </p:txBody>
      </p:sp>
      <p:sp>
        <p:nvSpPr>
          <p:cNvPr id="5" name="Footer Placeholder 4"/>
          <p:cNvSpPr>
            <a:spLocks noGrp="1"/>
          </p:cNvSpPr>
          <p:nvPr>
            <p:ph type="ftr" sz="quarter" idx="11"/>
          </p:nvPr>
        </p:nvSpPr>
        <p:spPr/>
        <p:txBody>
          <a:bodyPr/>
          <a:lstStyle>
            <a:extLst/>
          </a:lstStyle>
          <a:p>
            <a:r>
              <a:rPr lang="en-AU" smtClean="0"/>
              <a:t>© Growth Improvements Pty Ltd</a:t>
            </a:r>
            <a:endParaRPr lang="en-AU"/>
          </a:p>
        </p:txBody>
      </p:sp>
      <p:sp>
        <p:nvSpPr>
          <p:cNvPr id="6" name="Slide Number Placeholder 5"/>
          <p:cNvSpPr>
            <a:spLocks noGrp="1"/>
          </p:cNvSpPr>
          <p:nvPr>
            <p:ph type="sldNum" sz="quarter" idx="12"/>
          </p:nvPr>
        </p:nvSpPr>
        <p:spPr/>
        <p:txBody>
          <a:bodyPr/>
          <a:lstStyle>
            <a:extLst/>
          </a:lstStyle>
          <a:p>
            <a:fld id="{F3A79861-7B48-458B-A4C0-BF2AD40A0320}" type="slidenum">
              <a:rPr lang="en-AU" smtClean="0"/>
              <a:pPr/>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2797C911-BFBD-4F60-BB5C-39EBB1A72C92}" type="datetime1">
              <a:rPr lang="en-AU" smtClean="0"/>
              <a:pPr/>
              <a:t>1/10/2013</a:t>
            </a:fld>
            <a:endParaRPr lang="en-AU"/>
          </a:p>
        </p:txBody>
      </p:sp>
      <p:sp>
        <p:nvSpPr>
          <p:cNvPr id="5" name="Footer Placeholder 4"/>
          <p:cNvSpPr>
            <a:spLocks noGrp="1"/>
          </p:cNvSpPr>
          <p:nvPr>
            <p:ph type="ftr" sz="quarter" idx="11"/>
          </p:nvPr>
        </p:nvSpPr>
        <p:spPr/>
        <p:txBody>
          <a:bodyPr/>
          <a:lstStyle>
            <a:extLst/>
          </a:lstStyle>
          <a:p>
            <a:r>
              <a:rPr lang="en-AU" smtClean="0"/>
              <a:t>© Growth Improvements Pty Ltd</a:t>
            </a:r>
            <a:endParaRPr lang="en-AU"/>
          </a:p>
        </p:txBody>
      </p:sp>
      <p:sp>
        <p:nvSpPr>
          <p:cNvPr id="6" name="Slide Number Placeholder 5"/>
          <p:cNvSpPr>
            <a:spLocks noGrp="1"/>
          </p:cNvSpPr>
          <p:nvPr>
            <p:ph type="sldNum" sz="quarter" idx="12"/>
          </p:nvPr>
        </p:nvSpPr>
        <p:spPr/>
        <p:txBody>
          <a:bodyPr/>
          <a:lstStyle>
            <a:extLst/>
          </a:lstStyle>
          <a:p>
            <a:fld id="{F3A79861-7B48-458B-A4C0-BF2AD40A0320}" type="slidenum">
              <a:rPr lang="en-AU" smtClean="0"/>
              <a:pPr/>
              <a:t>‹#›</a:t>
            </a:fld>
            <a:endParaRPr lang="en-AU"/>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73108B40-488A-4B36-9DCA-59C87784D6B7}" type="datetime1">
              <a:rPr lang="en-AU" smtClean="0"/>
              <a:pPr/>
              <a:t>1/10/2013</a:t>
            </a:fld>
            <a:endParaRPr lang="en-AU"/>
          </a:p>
        </p:txBody>
      </p:sp>
      <p:sp>
        <p:nvSpPr>
          <p:cNvPr id="6" name="Footer Placeholder 5"/>
          <p:cNvSpPr>
            <a:spLocks noGrp="1"/>
          </p:cNvSpPr>
          <p:nvPr>
            <p:ph type="ftr" sz="quarter" idx="11"/>
          </p:nvPr>
        </p:nvSpPr>
        <p:spPr/>
        <p:txBody>
          <a:bodyPr/>
          <a:lstStyle>
            <a:extLst/>
          </a:lstStyle>
          <a:p>
            <a:r>
              <a:rPr lang="en-AU" smtClean="0"/>
              <a:t>© Growth Improvements Pty Ltd</a:t>
            </a:r>
            <a:endParaRPr lang="en-AU"/>
          </a:p>
        </p:txBody>
      </p:sp>
      <p:sp>
        <p:nvSpPr>
          <p:cNvPr id="7" name="Slide Number Placeholder 6"/>
          <p:cNvSpPr>
            <a:spLocks noGrp="1"/>
          </p:cNvSpPr>
          <p:nvPr>
            <p:ph type="sldNum" sz="quarter" idx="12"/>
          </p:nvPr>
        </p:nvSpPr>
        <p:spPr/>
        <p:txBody>
          <a:bodyPr/>
          <a:lstStyle>
            <a:extLst/>
          </a:lstStyle>
          <a:p>
            <a:fld id="{F3A79861-7B48-458B-A4C0-BF2AD40A0320}" type="slidenum">
              <a:rPr lang="en-AU" smtClean="0"/>
              <a:pPr/>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E597F5D6-5D74-42EF-94FC-7516ECC165CC}" type="datetime1">
              <a:rPr lang="en-AU" smtClean="0"/>
              <a:pPr/>
              <a:t>1/10/2013</a:t>
            </a:fld>
            <a:endParaRPr lang="en-AU"/>
          </a:p>
        </p:txBody>
      </p:sp>
      <p:sp>
        <p:nvSpPr>
          <p:cNvPr id="8" name="Footer Placeholder 7"/>
          <p:cNvSpPr>
            <a:spLocks noGrp="1"/>
          </p:cNvSpPr>
          <p:nvPr>
            <p:ph type="ftr" sz="quarter" idx="11"/>
          </p:nvPr>
        </p:nvSpPr>
        <p:spPr/>
        <p:txBody>
          <a:bodyPr/>
          <a:lstStyle>
            <a:extLst/>
          </a:lstStyle>
          <a:p>
            <a:r>
              <a:rPr lang="en-AU" smtClean="0"/>
              <a:t>© Growth Improvements Pty Ltd</a:t>
            </a:r>
            <a:endParaRPr lang="en-AU"/>
          </a:p>
        </p:txBody>
      </p:sp>
      <p:sp>
        <p:nvSpPr>
          <p:cNvPr id="9" name="Slide Number Placeholder 8"/>
          <p:cNvSpPr>
            <a:spLocks noGrp="1"/>
          </p:cNvSpPr>
          <p:nvPr>
            <p:ph type="sldNum" sz="quarter" idx="12"/>
          </p:nvPr>
        </p:nvSpPr>
        <p:spPr/>
        <p:txBody>
          <a:bodyPr/>
          <a:lstStyle>
            <a:extLst/>
          </a:lstStyle>
          <a:p>
            <a:fld id="{F3A79861-7B48-458B-A4C0-BF2AD40A0320}" type="slidenum">
              <a:rPr lang="en-AU" smtClean="0"/>
              <a:pPr/>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77EAB18B-1A68-4B51-975E-8E608AB6F50C}" type="datetime1">
              <a:rPr lang="en-AU" smtClean="0"/>
              <a:pPr/>
              <a:t>1/10/2013</a:t>
            </a:fld>
            <a:endParaRPr lang="en-AU"/>
          </a:p>
        </p:txBody>
      </p:sp>
      <p:sp>
        <p:nvSpPr>
          <p:cNvPr id="4" name="Footer Placeholder 3"/>
          <p:cNvSpPr>
            <a:spLocks noGrp="1"/>
          </p:cNvSpPr>
          <p:nvPr>
            <p:ph type="ftr" sz="quarter" idx="11"/>
          </p:nvPr>
        </p:nvSpPr>
        <p:spPr/>
        <p:txBody>
          <a:bodyPr/>
          <a:lstStyle>
            <a:extLst/>
          </a:lstStyle>
          <a:p>
            <a:r>
              <a:rPr lang="en-AU" smtClean="0"/>
              <a:t>© Growth Improvements Pty Ltd</a:t>
            </a:r>
            <a:endParaRPr lang="en-AU"/>
          </a:p>
        </p:txBody>
      </p:sp>
      <p:sp>
        <p:nvSpPr>
          <p:cNvPr id="5" name="Slide Number Placeholder 4"/>
          <p:cNvSpPr>
            <a:spLocks noGrp="1"/>
          </p:cNvSpPr>
          <p:nvPr>
            <p:ph type="sldNum" sz="quarter" idx="12"/>
          </p:nvPr>
        </p:nvSpPr>
        <p:spPr/>
        <p:txBody>
          <a:bodyPr/>
          <a:lstStyle>
            <a:extLst/>
          </a:lstStyle>
          <a:p>
            <a:fld id="{F3A79861-7B48-458B-A4C0-BF2AD40A0320}" type="slidenum">
              <a:rPr lang="en-AU" smtClean="0"/>
              <a:pPr/>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DEEC40D4-77BA-4DC2-BD58-1C833E4215E7}" type="datetime1">
              <a:rPr lang="en-AU" smtClean="0"/>
              <a:pPr/>
              <a:t>1/10/2013</a:t>
            </a:fld>
            <a:endParaRPr lang="en-AU"/>
          </a:p>
        </p:txBody>
      </p:sp>
      <p:sp>
        <p:nvSpPr>
          <p:cNvPr id="3" name="Footer Placeholder 2"/>
          <p:cNvSpPr>
            <a:spLocks noGrp="1"/>
          </p:cNvSpPr>
          <p:nvPr>
            <p:ph type="ftr" sz="quarter" idx="11"/>
          </p:nvPr>
        </p:nvSpPr>
        <p:spPr/>
        <p:txBody>
          <a:bodyPr/>
          <a:lstStyle>
            <a:extLst/>
          </a:lstStyle>
          <a:p>
            <a:r>
              <a:rPr lang="en-AU" smtClean="0"/>
              <a:t>© Growth Improvements Pty Ltd</a:t>
            </a:r>
            <a:endParaRPr lang="en-AU"/>
          </a:p>
        </p:txBody>
      </p:sp>
      <p:sp>
        <p:nvSpPr>
          <p:cNvPr id="4" name="Slide Number Placeholder 3"/>
          <p:cNvSpPr>
            <a:spLocks noGrp="1"/>
          </p:cNvSpPr>
          <p:nvPr>
            <p:ph type="sldNum" sz="quarter" idx="12"/>
          </p:nvPr>
        </p:nvSpPr>
        <p:spPr/>
        <p:txBody>
          <a:bodyPr/>
          <a:lstStyle>
            <a:extLst/>
          </a:lstStyle>
          <a:p>
            <a:fld id="{F3A79861-7B48-458B-A4C0-BF2AD40A0320}" type="slidenum">
              <a:rPr lang="en-AU" smtClean="0"/>
              <a:pPr/>
              <a:t>‹#›</a:t>
            </a:fld>
            <a:endParaRPr lang="en-AU"/>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679514D2-FD56-44A2-8A73-21D40BA4E983}" type="datetime1">
              <a:rPr lang="en-AU" smtClean="0"/>
              <a:pPr/>
              <a:t>1/10/2013</a:t>
            </a:fld>
            <a:endParaRPr lang="en-AU"/>
          </a:p>
        </p:txBody>
      </p:sp>
      <p:sp>
        <p:nvSpPr>
          <p:cNvPr id="6" name="Footer Placeholder 5"/>
          <p:cNvSpPr>
            <a:spLocks noGrp="1"/>
          </p:cNvSpPr>
          <p:nvPr>
            <p:ph type="ftr" sz="quarter" idx="11"/>
          </p:nvPr>
        </p:nvSpPr>
        <p:spPr/>
        <p:txBody>
          <a:bodyPr/>
          <a:lstStyle>
            <a:extLst/>
          </a:lstStyle>
          <a:p>
            <a:r>
              <a:rPr lang="en-AU" smtClean="0"/>
              <a:t>© Growth Improvements Pty Ltd</a:t>
            </a:r>
            <a:endParaRPr lang="en-AU"/>
          </a:p>
        </p:txBody>
      </p:sp>
      <p:sp>
        <p:nvSpPr>
          <p:cNvPr id="7" name="Slide Number Placeholder 6"/>
          <p:cNvSpPr>
            <a:spLocks noGrp="1"/>
          </p:cNvSpPr>
          <p:nvPr>
            <p:ph type="sldNum" sz="quarter" idx="12"/>
          </p:nvPr>
        </p:nvSpPr>
        <p:spPr/>
        <p:txBody>
          <a:bodyPr/>
          <a:lstStyle>
            <a:extLst/>
          </a:lstStyle>
          <a:p>
            <a:fld id="{F3A79861-7B48-458B-A4C0-BF2AD40A0320}" type="slidenum">
              <a:rPr lang="en-AU" smtClean="0"/>
              <a:pPr/>
              <a:t>‹#›</a:t>
            </a:fld>
            <a:endParaRPr lang="en-A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D788BA54-C8A8-4881-BDC9-89D6334BE3C2}" type="datetime1">
              <a:rPr lang="en-AU" smtClean="0"/>
              <a:pPr/>
              <a:t>1/10/2013</a:t>
            </a:fld>
            <a:endParaRPr lang="en-AU"/>
          </a:p>
        </p:txBody>
      </p:sp>
      <p:sp>
        <p:nvSpPr>
          <p:cNvPr id="6" name="Footer Placeholder 5"/>
          <p:cNvSpPr>
            <a:spLocks noGrp="1"/>
          </p:cNvSpPr>
          <p:nvPr>
            <p:ph type="ftr" sz="quarter" idx="11"/>
          </p:nvPr>
        </p:nvSpPr>
        <p:spPr/>
        <p:txBody>
          <a:bodyPr/>
          <a:lstStyle>
            <a:extLst/>
          </a:lstStyle>
          <a:p>
            <a:r>
              <a:rPr lang="en-AU" smtClean="0"/>
              <a:t>© Growth Improvements Pty Ltd</a:t>
            </a:r>
            <a:endParaRPr lang="en-AU"/>
          </a:p>
        </p:txBody>
      </p:sp>
      <p:sp>
        <p:nvSpPr>
          <p:cNvPr id="7" name="Slide Number Placeholder 6"/>
          <p:cNvSpPr>
            <a:spLocks noGrp="1"/>
          </p:cNvSpPr>
          <p:nvPr>
            <p:ph type="sldNum" sz="quarter" idx="12"/>
          </p:nvPr>
        </p:nvSpPr>
        <p:spPr/>
        <p:txBody>
          <a:bodyPr/>
          <a:lstStyle>
            <a:extLst/>
          </a:lstStyle>
          <a:p>
            <a:fld id="{F3A79861-7B48-458B-A4C0-BF2AD40A0320}" type="slidenum">
              <a:rPr lang="en-AU" smtClean="0"/>
              <a:pPr/>
              <a:t>‹#›</a:t>
            </a:fld>
            <a:endParaRPr lang="en-AU"/>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3D2609DA-37DA-466E-AED2-71983F5B5119}" type="datetime1">
              <a:rPr lang="en-AU" smtClean="0"/>
              <a:pPr/>
              <a:t>1/10/2013</a:t>
            </a:fld>
            <a:endParaRPr lang="en-AU"/>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r>
              <a:rPr lang="en-AU" smtClean="0"/>
              <a:t>© Growth Improvements Pty Ltd</a:t>
            </a:r>
            <a:endParaRPr lang="en-AU"/>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F3A79861-7B48-458B-A4C0-BF2AD40A0320}" type="slidenum">
              <a:rPr lang="en-AU" smtClean="0"/>
              <a:pPr/>
              <a:t>‹#›</a:t>
            </a:fld>
            <a:endParaRPr lang="en-AU"/>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dt="0"/>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damian@growy.com.au"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hyperlink" Target="http://www.vative.com.au/index.php" TargetMode="External"/><Relationship Id="rId7"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image" Target="../media/image11.jpeg"/><Relationship Id="rId11" Type="http://schemas.openxmlformats.org/officeDocument/2006/relationships/image" Target="../media/image2.jpe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jpeg"/><Relationship Id="rId9"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32384" y="0"/>
            <a:ext cx="8011616" cy="1628800"/>
          </a:xfrm>
        </p:spPr>
        <p:txBody>
          <a:bodyPr>
            <a:normAutofit/>
          </a:bodyPr>
          <a:lstStyle/>
          <a:p>
            <a:pPr algn="ctr"/>
            <a:r>
              <a:rPr lang="en-AU" sz="3200" dirty="0" smtClean="0"/>
              <a:t>Growy’s </a:t>
            </a:r>
            <a:r>
              <a:rPr lang="en-AU" sz="3200" dirty="0" smtClean="0"/>
              <a:t>Lean </a:t>
            </a:r>
            <a:r>
              <a:rPr lang="en-AU" sz="3200" dirty="0" smtClean="0"/>
              <a:t/>
            </a:r>
            <a:br>
              <a:rPr lang="en-AU" sz="3200" dirty="0" smtClean="0"/>
            </a:br>
            <a:r>
              <a:rPr lang="en-AU" sz="3200" dirty="0" smtClean="0"/>
              <a:t>Overall Equipment Efficiency  (OEE) </a:t>
            </a:r>
            <a:br>
              <a:rPr lang="en-AU" sz="3200" dirty="0" smtClean="0"/>
            </a:br>
            <a:r>
              <a:rPr lang="en-AU" sz="3200" dirty="0" smtClean="0"/>
              <a:t>Tracking &amp; Reporting App</a:t>
            </a:r>
            <a:endParaRPr lang="en-AU" sz="3200" dirty="0"/>
          </a:p>
        </p:txBody>
      </p:sp>
      <p:sp>
        <p:nvSpPr>
          <p:cNvPr id="3" name="Subtitle 2"/>
          <p:cNvSpPr>
            <a:spLocks noGrp="1"/>
          </p:cNvSpPr>
          <p:nvPr>
            <p:ph type="subTitle" idx="1"/>
          </p:nvPr>
        </p:nvSpPr>
        <p:spPr>
          <a:xfrm>
            <a:off x="1403648" y="1772816"/>
            <a:ext cx="7406640" cy="3384376"/>
          </a:xfrm>
        </p:spPr>
        <p:txBody>
          <a:bodyPr>
            <a:normAutofit fontScale="92500" lnSpcReduction="10000"/>
          </a:bodyPr>
          <a:lstStyle/>
          <a:p>
            <a:pPr algn="just"/>
            <a:r>
              <a:rPr lang="en-AU" dirty="0" smtClean="0"/>
              <a:t>OEE is a monitoring calculation derived from Lean Manufacturing principles,  and can be used across any industry reliant on production equipment.  </a:t>
            </a:r>
          </a:p>
          <a:p>
            <a:pPr algn="just"/>
            <a:endParaRPr lang="en-AU" sz="1100" dirty="0" smtClean="0"/>
          </a:p>
          <a:p>
            <a:pPr algn="just"/>
            <a:r>
              <a:rPr lang="en-AU" dirty="0" smtClean="0"/>
              <a:t>Many organisations see the value in the OEE approach, but do not have machinery capable of auto-reporting.</a:t>
            </a:r>
          </a:p>
          <a:p>
            <a:pPr algn="just"/>
            <a:endParaRPr lang="en-AU" sz="1100" dirty="0" smtClean="0"/>
          </a:p>
          <a:p>
            <a:pPr algn="just"/>
            <a:r>
              <a:rPr lang="en-AU" dirty="0" smtClean="0"/>
              <a:t>This presentation is intended to assist people in using Growy’s </a:t>
            </a:r>
            <a:r>
              <a:rPr lang="en-AU" dirty="0" smtClean="0"/>
              <a:t>Lean OEE </a:t>
            </a:r>
            <a:r>
              <a:rPr lang="en-AU" dirty="0" smtClean="0"/>
              <a:t>Tracker, and tailor the App functionality to their own business needs.</a:t>
            </a:r>
          </a:p>
          <a:p>
            <a:pPr algn="just"/>
            <a:endParaRPr lang="en-AU" sz="1100" dirty="0" smtClean="0"/>
          </a:p>
        </p:txBody>
      </p:sp>
      <p:pic>
        <p:nvPicPr>
          <p:cNvPr id="4" name="Picture 3" descr="Growth Imp Pty Ltd Logo.jpg"/>
          <p:cNvPicPr>
            <a:picLocks noChangeAspect="1"/>
          </p:cNvPicPr>
          <p:nvPr/>
        </p:nvPicPr>
        <p:blipFill>
          <a:blip r:embed="rId2" cstate="print"/>
          <a:stretch>
            <a:fillRect/>
          </a:stretch>
        </p:blipFill>
        <p:spPr>
          <a:xfrm>
            <a:off x="6985000" y="5715000"/>
            <a:ext cx="2159000" cy="1143000"/>
          </a:xfrm>
          <a:prstGeom prst="rect">
            <a:avLst/>
          </a:prstGeom>
        </p:spPr>
      </p:pic>
      <p:sp>
        <p:nvSpPr>
          <p:cNvPr id="5" name="Rectangle 4"/>
          <p:cNvSpPr/>
          <p:nvPr/>
        </p:nvSpPr>
        <p:spPr>
          <a:xfrm>
            <a:off x="1115616" y="5518973"/>
            <a:ext cx="6840760" cy="646331"/>
          </a:xfrm>
          <a:prstGeom prst="rect">
            <a:avLst/>
          </a:prstGeom>
        </p:spPr>
        <p:txBody>
          <a:bodyPr wrap="square">
            <a:spAutoFit/>
          </a:bodyPr>
          <a:lstStyle/>
          <a:p>
            <a:r>
              <a:rPr lang="en-AU" dirty="0" smtClean="0"/>
              <a:t>For feedback / further assistance please email </a:t>
            </a:r>
            <a:r>
              <a:rPr lang="en-AU" b="1" dirty="0" smtClean="0">
                <a:hlinkClick r:id="rId3"/>
              </a:rPr>
              <a:t>damian@growy.com.au</a:t>
            </a:r>
            <a:r>
              <a:rPr lang="en-AU" dirty="0" smtClean="0">
                <a:hlinkClick r:id="rId3"/>
              </a:rPr>
              <a:t> </a:t>
            </a:r>
            <a:r>
              <a:rPr lang="en-AU" dirty="0" smtClean="0"/>
              <a:t>or via Facebook @Growth Improvements</a:t>
            </a:r>
            <a:endParaRPr lang="en-AU"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Calculating Availability</a:t>
            </a:r>
            <a:endParaRPr lang="en-AU" dirty="0"/>
          </a:p>
        </p:txBody>
      </p:sp>
      <p:sp>
        <p:nvSpPr>
          <p:cNvPr id="3" name="Content Placeholder 2"/>
          <p:cNvSpPr>
            <a:spLocks noGrp="1"/>
          </p:cNvSpPr>
          <p:nvPr>
            <p:ph idx="1"/>
          </p:nvPr>
        </p:nvSpPr>
        <p:spPr>
          <a:xfrm>
            <a:off x="4139952" y="1196752"/>
            <a:ext cx="4716016" cy="5400600"/>
          </a:xfrm>
        </p:spPr>
        <p:txBody>
          <a:bodyPr>
            <a:normAutofit fontScale="85000" lnSpcReduction="10000"/>
          </a:bodyPr>
          <a:lstStyle/>
          <a:p>
            <a:pPr algn="ctr">
              <a:buNone/>
            </a:pPr>
            <a:r>
              <a:rPr lang="en-AU" sz="2400" b="1" dirty="0" smtClean="0"/>
              <a:t>Availability = </a:t>
            </a:r>
          </a:p>
          <a:p>
            <a:pPr algn="ctr">
              <a:buNone/>
            </a:pPr>
            <a:r>
              <a:rPr lang="en-AU" sz="2400" b="1" dirty="0" smtClean="0"/>
              <a:t>Time Operating / Planned  Time</a:t>
            </a:r>
          </a:p>
          <a:p>
            <a:pPr>
              <a:buNone/>
            </a:pPr>
            <a:endParaRPr lang="en-AU" sz="2400" b="1" dirty="0" smtClean="0"/>
          </a:p>
          <a:p>
            <a:pPr marL="0" indent="0">
              <a:buNone/>
            </a:pPr>
            <a:r>
              <a:rPr lang="en-AU" sz="2400" dirty="0" smtClean="0"/>
              <a:t>When creating the profile, use whatever the shift time is.  </a:t>
            </a:r>
          </a:p>
          <a:p>
            <a:pPr marL="0" indent="0">
              <a:buNone/>
            </a:pPr>
            <a:endParaRPr lang="en-AU" sz="2400" dirty="0" smtClean="0"/>
          </a:p>
          <a:p>
            <a:pPr marL="0" indent="0">
              <a:buNone/>
            </a:pPr>
            <a:r>
              <a:rPr lang="en-AU" sz="2400" dirty="0" smtClean="0"/>
              <a:t>Major Losses that detract from your availability are Breakdowns and Set Up times, and can also include lack of Raw Materials, No Operator available, Meetings, Training  etc where the Machine is shut down to accommodate the interruption.</a:t>
            </a:r>
          </a:p>
          <a:p>
            <a:pPr marL="0" indent="0">
              <a:buNone/>
            </a:pPr>
            <a:endParaRPr lang="en-AU" sz="2400" dirty="0" smtClean="0"/>
          </a:p>
          <a:p>
            <a:pPr marL="0" indent="0">
              <a:buNone/>
            </a:pPr>
            <a:r>
              <a:rPr lang="en-AU" sz="2400" dirty="0" smtClean="0"/>
              <a:t>If the user has the ability to identify the Operating Time down to the minute, that would give you better data accuracy.</a:t>
            </a:r>
            <a:endParaRPr lang="en-AU" sz="2400" dirty="0"/>
          </a:p>
        </p:txBody>
      </p:sp>
      <p:sp>
        <p:nvSpPr>
          <p:cNvPr id="4" name="Footer Placeholder 3"/>
          <p:cNvSpPr>
            <a:spLocks noGrp="1"/>
          </p:cNvSpPr>
          <p:nvPr>
            <p:ph type="ftr" sz="quarter" idx="11"/>
          </p:nvPr>
        </p:nvSpPr>
        <p:spPr/>
        <p:txBody>
          <a:bodyPr/>
          <a:lstStyle/>
          <a:p>
            <a:r>
              <a:rPr lang="en-AU" dirty="0" smtClean="0"/>
              <a:t>© Growth Improvements Pty Ltd 2013</a:t>
            </a:r>
            <a:endParaRPr lang="en-AU" dirty="0"/>
          </a:p>
        </p:txBody>
      </p:sp>
      <p:pic>
        <p:nvPicPr>
          <p:cNvPr id="6" name="Picture 5" descr="iOS Screen_Availability.png"/>
          <p:cNvPicPr>
            <a:picLocks noChangeAspect="1"/>
          </p:cNvPicPr>
          <p:nvPr/>
        </p:nvPicPr>
        <p:blipFill>
          <a:blip r:embed="rId2" cstate="print"/>
          <a:stretch>
            <a:fillRect/>
          </a:stretch>
        </p:blipFill>
        <p:spPr>
          <a:xfrm>
            <a:off x="1028618" y="1412776"/>
            <a:ext cx="3048000" cy="457200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Calculating Performance</a:t>
            </a:r>
            <a:endParaRPr lang="en-AU" dirty="0"/>
          </a:p>
        </p:txBody>
      </p:sp>
      <p:sp>
        <p:nvSpPr>
          <p:cNvPr id="3" name="Content Placeholder 2"/>
          <p:cNvSpPr>
            <a:spLocks noGrp="1"/>
          </p:cNvSpPr>
          <p:nvPr>
            <p:ph idx="1"/>
          </p:nvPr>
        </p:nvSpPr>
        <p:spPr>
          <a:xfrm>
            <a:off x="3869852" y="1447800"/>
            <a:ext cx="5153776" cy="4800600"/>
          </a:xfrm>
        </p:spPr>
        <p:txBody>
          <a:bodyPr>
            <a:normAutofit lnSpcReduction="10000"/>
          </a:bodyPr>
          <a:lstStyle/>
          <a:p>
            <a:pPr marL="0" indent="0">
              <a:buNone/>
            </a:pPr>
            <a:r>
              <a:rPr lang="en-AU" sz="2400" dirty="0" smtClean="0"/>
              <a:t>Three options are offered to calculate Performance:</a:t>
            </a:r>
          </a:p>
          <a:p>
            <a:pPr marL="0" indent="0">
              <a:buNone/>
            </a:pPr>
            <a:endParaRPr lang="en-AU" sz="2400" dirty="0" smtClean="0"/>
          </a:p>
          <a:p>
            <a:pPr marL="90488" indent="-90488">
              <a:buFont typeface="Arial" pitchFamily="34" charset="0"/>
              <a:buChar char="•"/>
            </a:pPr>
            <a:r>
              <a:rPr lang="en-AU" sz="2400" b="1" dirty="0" smtClean="0"/>
              <a:t>Units Produced:  </a:t>
            </a:r>
            <a:r>
              <a:rPr lang="en-AU" sz="2400" dirty="0" smtClean="0"/>
              <a:t>The average number of units for each hour of Operating Time.</a:t>
            </a:r>
          </a:p>
          <a:p>
            <a:pPr marL="90488" indent="-90488">
              <a:buFont typeface="Arial" pitchFamily="34" charset="0"/>
              <a:buChar char="•"/>
            </a:pPr>
            <a:r>
              <a:rPr lang="en-AU" sz="2400" b="1" dirty="0" smtClean="0"/>
              <a:t>Machine Speed:  </a:t>
            </a:r>
            <a:r>
              <a:rPr lang="en-AU" sz="2400" dirty="0" smtClean="0"/>
              <a:t>The average speed of the machine for each hour of Operating Time.</a:t>
            </a:r>
          </a:p>
          <a:p>
            <a:pPr marL="90488" indent="-90488">
              <a:buFont typeface="Arial" pitchFamily="34" charset="0"/>
              <a:buChar char="•"/>
            </a:pPr>
            <a:r>
              <a:rPr lang="en-AU" sz="2400" b="1" dirty="0" smtClean="0"/>
              <a:t>Value Added Production:  </a:t>
            </a:r>
            <a:r>
              <a:rPr lang="en-AU" sz="2400" dirty="0" smtClean="0"/>
              <a:t>The average number of minutes where the machine was producing it’s ‘Value’ for each hour of Operating Time.</a:t>
            </a:r>
          </a:p>
          <a:p>
            <a:pPr marL="90488" indent="-90488">
              <a:buNone/>
            </a:pPr>
            <a:endParaRPr lang="en-AU" sz="2400" dirty="0" smtClean="0"/>
          </a:p>
        </p:txBody>
      </p:sp>
      <p:sp>
        <p:nvSpPr>
          <p:cNvPr id="4" name="Footer Placeholder 3"/>
          <p:cNvSpPr>
            <a:spLocks noGrp="1"/>
          </p:cNvSpPr>
          <p:nvPr>
            <p:ph type="ftr" sz="quarter" idx="11"/>
          </p:nvPr>
        </p:nvSpPr>
        <p:spPr/>
        <p:txBody>
          <a:bodyPr/>
          <a:lstStyle/>
          <a:p>
            <a:r>
              <a:rPr lang="en-AU" dirty="0" smtClean="0"/>
              <a:t>© Growth Improvements Pty Ltd 2013</a:t>
            </a:r>
            <a:endParaRPr lang="en-AU" dirty="0"/>
          </a:p>
        </p:txBody>
      </p:sp>
      <p:pic>
        <p:nvPicPr>
          <p:cNvPr id="6" name="Picture 5" descr="iOS Screen_Performance.png"/>
          <p:cNvPicPr>
            <a:picLocks noChangeAspect="1"/>
          </p:cNvPicPr>
          <p:nvPr/>
        </p:nvPicPr>
        <p:blipFill>
          <a:blip r:embed="rId2" cstate="print"/>
          <a:stretch>
            <a:fillRect/>
          </a:stretch>
        </p:blipFill>
        <p:spPr>
          <a:xfrm>
            <a:off x="1028618" y="1628799"/>
            <a:ext cx="2808312" cy="4212467"/>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Calculating Quality</a:t>
            </a:r>
            <a:endParaRPr lang="en-AU" dirty="0"/>
          </a:p>
        </p:txBody>
      </p:sp>
      <p:sp>
        <p:nvSpPr>
          <p:cNvPr id="4" name="Footer Placeholder 3"/>
          <p:cNvSpPr>
            <a:spLocks noGrp="1"/>
          </p:cNvSpPr>
          <p:nvPr>
            <p:ph type="ftr" sz="quarter" idx="11"/>
          </p:nvPr>
        </p:nvSpPr>
        <p:spPr/>
        <p:txBody>
          <a:bodyPr/>
          <a:lstStyle/>
          <a:p>
            <a:r>
              <a:rPr lang="en-AU" dirty="0" smtClean="0"/>
              <a:t>© Growth Improvements Pty Ltd 2013</a:t>
            </a:r>
            <a:endParaRPr lang="en-AU" dirty="0"/>
          </a:p>
        </p:txBody>
      </p:sp>
      <p:sp>
        <p:nvSpPr>
          <p:cNvPr id="5" name="Content Placeholder 2"/>
          <p:cNvSpPr>
            <a:spLocks noGrp="1"/>
          </p:cNvSpPr>
          <p:nvPr>
            <p:ph idx="1"/>
          </p:nvPr>
        </p:nvSpPr>
        <p:spPr>
          <a:xfrm>
            <a:off x="4070886" y="1447800"/>
            <a:ext cx="4937752" cy="5077544"/>
          </a:xfrm>
        </p:spPr>
        <p:txBody>
          <a:bodyPr>
            <a:normAutofit fontScale="85000" lnSpcReduction="10000"/>
          </a:bodyPr>
          <a:lstStyle/>
          <a:p>
            <a:pPr marL="0" indent="0">
              <a:buNone/>
            </a:pPr>
            <a:r>
              <a:rPr lang="en-AU" sz="2400" dirty="0" smtClean="0"/>
              <a:t>Three options are offered to calculate Quality:</a:t>
            </a:r>
          </a:p>
          <a:p>
            <a:pPr marL="0" indent="0">
              <a:buNone/>
            </a:pPr>
            <a:endParaRPr lang="en-AU" sz="2400" dirty="0" smtClean="0"/>
          </a:p>
          <a:p>
            <a:pPr marL="90488" indent="-90488">
              <a:buFont typeface="Arial" pitchFamily="34" charset="0"/>
              <a:buChar char="•"/>
            </a:pPr>
            <a:r>
              <a:rPr lang="en-AU" sz="2400" dirty="0" smtClean="0"/>
              <a:t>Reject Count:  This asks you to enter how many units were produced Right First Time (RFT) and how many units were rejected (either as scrap or for rework).</a:t>
            </a:r>
          </a:p>
          <a:p>
            <a:pPr marL="90488" indent="-90488">
              <a:buFont typeface="Arial" pitchFamily="34" charset="0"/>
              <a:buChar char="•"/>
            </a:pPr>
            <a:r>
              <a:rPr lang="en-AU" sz="2400" dirty="0" smtClean="0"/>
              <a:t>Scrap Percentage:  Using this option, simply enter the scrap figure as a whole number </a:t>
            </a:r>
            <a:r>
              <a:rPr lang="en-AU" sz="2400" dirty="0" err="1" smtClean="0"/>
              <a:t>ie</a:t>
            </a:r>
            <a:r>
              <a:rPr lang="en-AU" sz="2400" dirty="0" smtClean="0"/>
              <a:t>. 4% scrap would be entered as 4.  This will result in a 96% Quality metric.</a:t>
            </a:r>
          </a:p>
          <a:p>
            <a:pPr marL="90488" indent="-90488">
              <a:buFont typeface="Arial" pitchFamily="34" charset="0"/>
              <a:buChar char="•"/>
            </a:pPr>
            <a:r>
              <a:rPr lang="en-AU" sz="2400" dirty="0" smtClean="0"/>
              <a:t>Yield Losses:  Used often when transferring product from a large vessel to smaller packages </a:t>
            </a:r>
            <a:r>
              <a:rPr lang="en-AU" sz="2400" dirty="0" err="1" smtClean="0"/>
              <a:t>ie</a:t>
            </a:r>
            <a:r>
              <a:rPr lang="en-AU" sz="2400" dirty="0" smtClean="0"/>
              <a:t>. Started with 1000 litres, however due to spillage and a burst hose, only 960 litres were packaged.  That would also result in a 96% Quality Metric. </a:t>
            </a:r>
          </a:p>
        </p:txBody>
      </p:sp>
      <p:pic>
        <p:nvPicPr>
          <p:cNvPr id="7" name="Picture 6" descr="iOS Screen_Quality.png"/>
          <p:cNvPicPr>
            <a:picLocks noChangeAspect="1"/>
          </p:cNvPicPr>
          <p:nvPr/>
        </p:nvPicPr>
        <p:blipFill>
          <a:blip r:embed="rId2" cstate="print"/>
          <a:stretch>
            <a:fillRect/>
          </a:stretch>
        </p:blipFill>
        <p:spPr>
          <a:xfrm>
            <a:off x="1016570" y="1521296"/>
            <a:ext cx="3048000" cy="4572000"/>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Calculate Overall Efficiency </a:t>
            </a:r>
            <a:endParaRPr lang="en-AU" dirty="0"/>
          </a:p>
        </p:txBody>
      </p:sp>
      <p:sp>
        <p:nvSpPr>
          <p:cNvPr id="3" name="Content Placeholder 2"/>
          <p:cNvSpPr>
            <a:spLocks noGrp="1"/>
          </p:cNvSpPr>
          <p:nvPr>
            <p:ph idx="1"/>
          </p:nvPr>
        </p:nvSpPr>
        <p:spPr>
          <a:xfrm>
            <a:off x="971600" y="1447800"/>
            <a:ext cx="8172400" cy="4800600"/>
          </a:xfrm>
        </p:spPr>
        <p:txBody>
          <a:bodyPr>
            <a:normAutofit fontScale="92500"/>
          </a:bodyPr>
          <a:lstStyle/>
          <a:p>
            <a:pPr marL="0" indent="0">
              <a:buNone/>
            </a:pPr>
            <a:r>
              <a:rPr lang="en-AU" sz="2400" dirty="0" smtClean="0"/>
              <a:t>Once you select the machine, the App will show you the OEE score for your last entry, and the gap between your score and the world class benchmark of 85%.</a:t>
            </a:r>
          </a:p>
          <a:p>
            <a:pPr marL="0" indent="0">
              <a:buNone/>
            </a:pPr>
            <a:endParaRPr lang="en-AU" sz="2400" dirty="0" smtClean="0"/>
          </a:p>
          <a:p>
            <a:pPr marL="0" indent="0">
              <a:buNone/>
            </a:pPr>
            <a:r>
              <a:rPr lang="en-AU" sz="1900" b="1" dirty="0" smtClean="0">
                <a:solidFill>
                  <a:srgbClr val="002060"/>
                </a:solidFill>
              </a:rPr>
              <a:t>Remember:  </a:t>
            </a:r>
          </a:p>
          <a:p>
            <a:pPr marL="0" indent="0">
              <a:buNone/>
            </a:pPr>
            <a:r>
              <a:rPr lang="en-AU" sz="1900" b="1" dirty="0" smtClean="0">
                <a:solidFill>
                  <a:srgbClr val="002060"/>
                </a:solidFill>
              </a:rPr>
              <a:t>World Class Efficiency = Availability 90%, Performance 95%, Quality 99.5%.</a:t>
            </a:r>
          </a:p>
          <a:p>
            <a:pPr marL="0" indent="0">
              <a:buNone/>
            </a:pPr>
            <a:endParaRPr lang="en-AU" sz="2400" dirty="0" smtClean="0"/>
          </a:p>
          <a:p>
            <a:pPr marL="0" indent="0">
              <a:buNone/>
            </a:pPr>
            <a:r>
              <a:rPr lang="en-AU" sz="2400" dirty="0" smtClean="0"/>
              <a:t>You have the option of saving and emailing that entry worth of data, or waiting until a set time to email through a group of data points.  </a:t>
            </a:r>
          </a:p>
          <a:p>
            <a:pPr marL="0" indent="0">
              <a:buNone/>
            </a:pPr>
            <a:endParaRPr lang="en-AU" sz="2400" dirty="0" smtClean="0"/>
          </a:p>
          <a:p>
            <a:pPr marL="0" indent="0">
              <a:buNone/>
            </a:pPr>
            <a:r>
              <a:rPr lang="en-AU" sz="2400" dirty="0" smtClean="0"/>
              <a:t>If you do not wish to email the data, it will save itself simply by going back to the Dashboard.</a:t>
            </a:r>
            <a:endParaRPr lang="en-AU" sz="2400" dirty="0"/>
          </a:p>
        </p:txBody>
      </p:sp>
      <p:sp>
        <p:nvSpPr>
          <p:cNvPr id="4" name="Footer Placeholder 3"/>
          <p:cNvSpPr>
            <a:spLocks noGrp="1"/>
          </p:cNvSpPr>
          <p:nvPr>
            <p:ph type="ftr" sz="quarter" idx="11"/>
          </p:nvPr>
        </p:nvSpPr>
        <p:spPr/>
        <p:txBody>
          <a:bodyPr/>
          <a:lstStyle/>
          <a:p>
            <a:r>
              <a:rPr lang="en-AU" dirty="0" smtClean="0"/>
              <a:t>© Growth Improvements Pty Ltd 2013</a:t>
            </a:r>
            <a:endParaRPr lang="en-A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116632"/>
            <a:ext cx="7498080" cy="706090"/>
          </a:xfrm>
        </p:spPr>
        <p:txBody>
          <a:bodyPr>
            <a:normAutofit fontScale="90000"/>
          </a:bodyPr>
          <a:lstStyle/>
          <a:p>
            <a:r>
              <a:rPr lang="en-AU" dirty="0" smtClean="0"/>
              <a:t>Tips for Emailing Reports</a:t>
            </a:r>
            <a:endParaRPr lang="en-AU" dirty="0"/>
          </a:p>
        </p:txBody>
      </p:sp>
      <p:sp>
        <p:nvSpPr>
          <p:cNvPr id="3" name="Content Placeholder 2"/>
          <p:cNvSpPr>
            <a:spLocks noGrp="1"/>
          </p:cNvSpPr>
          <p:nvPr>
            <p:ph idx="1"/>
          </p:nvPr>
        </p:nvSpPr>
        <p:spPr>
          <a:xfrm>
            <a:off x="971600" y="836712"/>
            <a:ext cx="8172400" cy="5877272"/>
          </a:xfrm>
        </p:spPr>
        <p:txBody>
          <a:bodyPr>
            <a:normAutofit/>
          </a:bodyPr>
          <a:lstStyle/>
          <a:p>
            <a:pPr marL="0" indent="0">
              <a:buNone/>
            </a:pPr>
            <a:r>
              <a:rPr lang="en-AU" sz="2400" dirty="0" smtClean="0"/>
              <a:t>Ideally, the operator(s) would email the last shift’s worth of data to a central point (supervisor, production assistant etc) on a daily basis.  That would allow for:</a:t>
            </a:r>
          </a:p>
          <a:p>
            <a:pPr marL="0" indent="0">
              <a:buNone/>
            </a:pPr>
            <a:endParaRPr lang="en-AU" sz="800" dirty="0" smtClean="0"/>
          </a:p>
          <a:p>
            <a:pPr marL="179388" indent="-179388">
              <a:buFont typeface="Arial" pitchFamily="34" charset="0"/>
              <a:buChar char="•"/>
            </a:pPr>
            <a:r>
              <a:rPr lang="en-AU" sz="2400" dirty="0" smtClean="0"/>
              <a:t>Only a one day lag between the shift and the analysis; enabling problem solving to occur almost immediately, and</a:t>
            </a:r>
          </a:p>
          <a:p>
            <a:pPr marL="179388" indent="-179388">
              <a:buFont typeface="Arial" pitchFamily="34" charset="0"/>
              <a:buChar char="•"/>
            </a:pPr>
            <a:r>
              <a:rPr lang="en-AU" sz="2400" dirty="0" smtClean="0"/>
              <a:t>If the Machine Operator(s) uses the email text field, they can send through a short description of the causes of low productivity </a:t>
            </a:r>
            <a:r>
              <a:rPr lang="en-AU" sz="2400" dirty="0" err="1" smtClean="0"/>
              <a:t>ie</a:t>
            </a:r>
            <a:r>
              <a:rPr lang="en-AU" sz="2400" dirty="0" smtClean="0"/>
              <a:t>. </a:t>
            </a:r>
            <a:r>
              <a:rPr lang="en-AU" sz="2400" i="1" dirty="0" smtClean="0">
                <a:solidFill>
                  <a:srgbClr val="002060"/>
                </a:solidFill>
              </a:rPr>
              <a:t>BD – 2.5H, Motor Trip, ELC</a:t>
            </a:r>
          </a:p>
          <a:p>
            <a:pPr marL="0" indent="0">
              <a:buNone/>
            </a:pPr>
            <a:r>
              <a:rPr lang="en-AU" sz="1600" dirty="0" smtClean="0"/>
              <a:t>( Decoded:  Breakdown for 2.5hrs due to Motor Trip, attended to by Electrical Contractor )</a:t>
            </a:r>
          </a:p>
          <a:p>
            <a:pPr marL="179388" indent="-179388">
              <a:buFont typeface="Arial" pitchFamily="34" charset="0"/>
              <a:buChar char="•"/>
            </a:pPr>
            <a:r>
              <a:rPr lang="en-AU" sz="2400" dirty="0" smtClean="0"/>
              <a:t>This will allow for 2</a:t>
            </a:r>
            <a:r>
              <a:rPr lang="en-AU" sz="2400" baseline="30000" dirty="0" smtClean="0"/>
              <a:t>nd</a:t>
            </a:r>
            <a:r>
              <a:rPr lang="en-AU" sz="2400" dirty="0" smtClean="0"/>
              <a:t> tier analysis of issues that need resolving.</a:t>
            </a:r>
          </a:p>
          <a:p>
            <a:pPr marL="0" indent="0">
              <a:buNone/>
            </a:pPr>
            <a:endParaRPr lang="en-AU" sz="800" dirty="0" smtClean="0"/>
          </a:p>
          <a:p>
            <a:pPr marL="0" indent="0">
              <a:buNone/>
            </a:pPr>
            <a:r>
              <a:rPr lang="en-AU" sz="2400" dirty="0" smtClean="0"/>
              <a:t>However, for organisations that would prefer to use it simply as a monitoring system, then the function ‘Email Last 60 Samples’ exists, allowing for weekly, fortnightly or monthly data transfer, dependant on your organisations shift patterns. </a:t>
            </a:r>
            <a:endParaRPr lang="en-AU" sz="2400" dirty="0"/>
          </a:p>
        </p:txBody>
      </p:sp>
      <p:sp>
        <p:nvSpPr>
          <p:cNvPr id="4" name="Footer Placeholder 3"/>
          <p:cNvSpPr>
            <a:spLocks noGrp="1"/>
          </p:cNvSpPr>
          <p:nvPr>
            <p:ph type="ftr" sz="quarter" idx="11"/>
          </p:nvPr>
        </p:nvSpPr>
        <p:spPr/>
        <p:txBody>
          <a:bodyPr/>
          <a:lstStyle/>
          <a:p>
            <a:r>
              <a:rPr lang="en-AU" dirty="0" smtClean="0"/>
              <a:t>© Growth Improvements Pty Ltd 2013</a:t>
            </a:r>
            <a:endParaRPr lang="en-AU"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cstate="print"/>
          <a:srcRect/>
          <a:stretch>
            <a:fillRect/>
          </a:stretch>
        </p:blipFill>
        <p:spPr bwMode="auto">
          <a:xfrm>
            <a:off x="0" y="5943430"/>
            <a:ext cx="1691680" cy="914572"/>
          </a:xfrm>
          <a:prstGeom prst="rect">
            <a:avLst/>
          </a:prstGeom>
          <a:noFill/>
          <a:ln w="9525">
            <a:noFill/>
            <a:miter lim="800000"/>
            <a:headEnd/>
            <a:tailEnd/>
          </a:ln>
        </p:spPr>
      </p:pic>
      <p:pic>
        <p:nvPicPr>
          <p:cNvPr id="10" name="Picture 2" descr="Vative Logo">
            <a:hlinkClick r:id="rId3"/>
          </p:cNvPr>
          <p:cNvPicPr>
            <a:picLocks noChangeAspect="1" noChangeArrowheads="1"/>
          </p:cNvPicPr>
          <p:nvPr/>
        </p:nvPicPr>
        <p:blipFill>
          <a:blip r:embed="rId4" cstate="print"/>
          <a:srcRect l="22073" t="27591" b="17227"/>
          <a:stretch>
            <a:fillRect/>
          </a:stretch>
        </p:blipFill>
        <p:spPr bwMode="auto">
          <a:xfrm>
            <a:off x="0" y="4991124"/>
            <a:ext cx="1403648" cy="1079054"/>
          </a:xfrm>
          <a:prstGeom prst="rect">
            <a:avLst/>
          </a:prstGeom>
          <a:noFill/>
        </p:spPr>
      </p:pic>
      <p:pic>
        <p:nvPicPr>
          <p:cNvPr id="1027" name="Picture 3"/>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0" y="3501008"/>
            <a:ext cx="1122834" cy="1008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9" name="Picture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0" y="4509120"/>
            <a:ext cx="2775583" cy="648072"/>
          </a:xfrm>
          <a:prstGeom prst="rect">
            <a:avLst/>
          </a:prstGeom>
        </p:spPr>
      </p:pic>
      <p:pic>
        <p:nvPicPr>
          <p:cNvPr id="1026" name="Picture 2"/>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 y="0"/>
            <a:ext cx="1331641" cy="17008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Title 1"/>
          <p:cNvSpPr>
            <a:spLocks noGrp="1"/>
          </p:cNvSpPr>
          <p:nvPr>
            <p:ph type="ctrTitle"/>
          </p:nvPr>
        </p:nvSpPr>
        <p:spPr>
          <a:xfrm>
            <a:off x="1408112" y="188641"/>
            <a:ext cx="7772400" cy="936104"/>
          </a:xfrm>
        </p:spPr>
        <p:txBody>
          <a:bodyPr>
            <a:normAutofit fontScale="90000"/>
          </a:bodyPr>
          <a:lstStyle/>
          <a:p>
            <a:r>
              <a:rPr lang="en-AU" sz="3600" b="1" dirty="0" smtClean="0">
                <a:solidFill>
                  <a:srgbClr val="002060"/>
                </a:solidFill>
              </a:rPr>
              <a:t>25 years experience in Defence, Construction, Mining &amp; Manufacturing</a:t>
            </a:r>
            <a:endParaRPr lang="en-AU" sz="3600" b="1" dirty="0">
              <a:solidFill>
                <a:srgbClr val="002060"/>
              </a:solidFill>
            </a:endParaRPr>
          </a:p>
        </p:txBody>
      </p:sp>
      <p:sp>
        <p:nvSpPr>
          <p:cNvPr id="3" name="Subtitle 2"/>
          <p:cNvSpPr>
            <a:spLocks noGrp="1"/>
          </p:cNvSpPr>
          <p:nvPr>
            <p:ph type="subTitle" idx="1"/>
          </p:nvPr>
        </p:nvSpPr>
        <p:spPr>
          <a:xfrm>
            <a:off x="1295128" y="1268760"/>
            <a:ext cx="7848872" cy="2160240"/>
          </a:xfrm>
        </p:spPr>
        <p:txBody>
          <a:bodyPr>
            <a:normAutofit lnSpcReduction="10000"/>
          </a:bodyPr>
          <a:lstStyle/>
          <a:p>
            <a:pPr algn="l"/>
            <a:r>
              <a:rPr lang="en-AU" sz="2000" b="1" dirty="0" smtClean="0">
                <a:solidFill>
                  <a:srgbClr val="00B050"/>
                </a:solidFill>
              </a:rPr>
              <a:t>Career Summary</a:t>
            </a:r>
          </a:p>
          <a:p>
            <a:pPr algn="l"/>
            <a:r>
              <a:rPr lang="en-AU" sz="1600" dirty="0" smtClean="0">
                <a:solidFill>
                  <a:schemeClr val="tx1"/>
                </a:solidFill>
              </a:rPr>
              <a:t>Maintenance management with Royal Australian Electrical &amp; Mechanical Engineers</a:t>
            </a:r>
          </a:p>
          <a:p>
            <a:pPr algn="l"/>
            <a:r>
              <a:rPr lang="en-AU" sz="1600" dirty="0" smtClean="0">
                <a:solidFill>
                  <a:schemeClr val="tx1"/>
                </a:solidFill>
              </a:rPr>
              <a:t>Electrical construction of high-speed passenger ferries</a:t>
            </a:r>
          </a:p>
          <a:p>
            <a:pPr algn="l"/>
            <a:r>
              <a:rPr lang="en-AU" sz="1600" dirty="0" smtClean="0">
                <a:solidFill>
                  <a:schemeClr val="tx1"/>
                </a:solidFill>
              </a:rPr>
              <a:t>Field service technician within Northern Goldfields mining industry</a:t>
            </a:r>
          </a:p>
          <a:p>
            <a:pPr algn="l"/>
            <a:r>
              <a:rPr lang="en-AU" sz="1600" dirty="0" smtClean="0">
                <a:solidFill>
                  <a:schemeClr val="tx1"/>
                </a:solidFill>
              </a:rPr>
              <a:t>Services coordination and infrastructure maintenance management</a:t>
            </a:r>
          </a:p>
          <a:p>
            <a:pPr algn="l"/>
            <a:r>
              <a:rPr lang="en-AU" sz="1600" dirty="0" smtClean="0">
                <a:solidFill>
                  <a:schemeClr val="tx1"/>
                </a:solidFill>
              </a:rPr>
              <a:t>Senior Training and Business Improvement roles </a:t>
            </a:r>
          </a:p>
          <a:p>
            <a:pPr algn="l"/>
            <a:r>
              <a:rPr lang="en-AU" sz="1600" dirty="0" smtClean="0">
                <a:solidFill>
                  <a:schemeClr val="tx1"/>
                </a:solidFill>
              </a:rPr>
              <a:t>Lean / Six Sigma Black Belt</a:t>
            </a:r>
            <a:endParaRPr lang="en-AU" sz="1600" dirty="0">
              <a:solidFill>
                <a:schemeClr val="tx1"/>
              </a:solidFill>
            </a:endParaRPr>
          </a:p>
        </p:txBody>
      </p:sp>
      <p:sp>
        <p:nvSpPr>
          <p:cNvPr id="4" name="TextBox 3"/>
          <p:cNvSpPr txBox="1"/>
          <p:nvPr/>
        </p:nvSpPr>
        <p:spPr>
          <a:xfrm>
            <a:off x="1403648" y="3429000"/>
            <a:ext cx="6773623" cy="954107"/>
          </a:xfrm>
          <a:prstGeom prst="rect">
            <a:avLst/>
          </a:prstGeom>
          <a:noFill/>
        </p:spPr>
        <p:txBody>
          <a:bodyPr wrap="square" rtlCol="0">
            <a:spAutoFit/>
          </a:bodyPr>
          <a:lstStyle/>
          <a:p>
            <a:r>
              <a:rPr lang="en-AU" sz="2000" b="1" dirty="0" smtClean="0">
                <a:solidFill>
                  <a:srgbClr val="00B050"/>
                </a:solidFill>
              </a:rPr>
              <a:t>Improvement highlights</a:t>
            </a:r>
          </a:p>
          <a:p>
            <a:r>
              <a:rPr lang="en-AU" dirty="0" smtClean="0"/>
              <a:t>Contributed to $30m in mining improvements during FY09/10 GFC</a:t>
            </a:r>
          </a:p>
          <a:p>
            <a:r>
              <a:rPr lang="en-AU" dirty="0" smtClean="0"/>
              <a:t>Facilitated over 200 improvement Lean / Six Sigma projects.</a:t>
            </a:r>
          </a:p>
        </p:txBody>
      </p:sp>
      <p:sp>
        <p:nvSpPr>
          <p:cNvPr id="5" name="TextBox 4"/>
          <p:cNvSpPr txBox="1"/>
          <p:nvPr/>
        </p:nvSpPr>
        <p:spPr>
          <a:xfrm>
            <a:off x="5508104" y="4509120"/>
            <a:ext cx="3231710" cy="1477328"/>
          </a:xfrm>
          <a:prstGeom prst="rect">
            <a:avLst/>
          </a:prstGeom>
          <a:noFill/>
        </p:spPr>
        <p:txBody>
          <a:bodyPr wrap="square" rtlCol="0">
            <a:spAutoFit/>
          </a:bodyPr>
          <a:lstStyle/>
          <a:p>
            <a:r>
              <a:rPr lang="en-AU" b="1" dirty="0" smtClean="0">
                <a:solidFill>
                  <a:srgbClr val="002060"/>
                </a:solidFill>
              </a:rPr>
              <a:t>Diploma Qualifications:</a:t>
            </a:r>
          </a:p>
          <a:p>
            <a:pPr marL="285750" indent="-285750">
              <a:buClr>
                <a:srgbClr val="00B050"/>
              </a:buClr>
              <a:buFont typeface="Wingdings" pitchFamily="2" charset="2"/>
              <a:buChar char="ü"/>
            </a:pPr>
            <a:r>
              <a:rPr lang="en-AU" dirty="0" smtClean="0"/>
              <a:t>Human Resources</a:t>
            </a:r>
          </a:p>
          <a:p>
            <a:pPr marL="285750" indent="-285750">
              <a:buClr>
                <a:srgbClr val="00B050"/>
              </a:buClr>
              <a:buFont typeface="Wingdings" pitchFamily="2" charset="2"/>
              <a:buChar char="ü"/>
            </a:pPr>
            <a:r>
              <a:rPr lang="en-AU" dirty="0" smtClean="0"/>
              <a:t>Training</a:t>
            </a:r>
          </a:p>
          <a:p>
            <a:pPr marL="285750" indent="-285750">
              <a:buClr>
                <a:srgbClr val="00B050"/>
              </a:buClr>
              <a:buFont typeface="Wingdings" pitchFamily="2" charset="2"/>
              <a:buChar char="ü"/>
            </a:pPr>
            <a:r>
              <a:rPr lang="en-AU" dirty="0" smtClean="0"/>
              <a:t>Competitive Manufacturing</a:t>
            </a:r>
          </a:p>
          <a:p>
            <a:pPr marL="285750" indent="-285750">
              <a:buClr>
                <a:srgbClr val="00B050"/>
              </a:buClr>
              <a:buFont typeface="Wingdings" pitchFamily="2" charset="2"/>
              <a:buChar char="ü"/>
            </a:pPr>
            <a:r>
              <a:rPr lang="en-AU" dirty="0" smtClean="0"/>
              <a:t>Management</a:t>
            </a:r>
          </a:p>
        </p:txBody>
      </p:sp>
      <p:sp>
        <p:nvSpPr>
          <p:cNvPr id="6" name="TextBox 5"/>
          <p:cNvSpPr txBox="1"/>
          <p:nvPr/>
        </p:nvSpPr>
        <p:spPr>
          <a:xfrm>
            <a:off x="2663280" y="5589240"/>
            <a:ext cx="6480720" cy="1200329"/>
          </a:xfrm>
          <a:prstGeom prst="rect">
            <a:avLst/>
          </a:prstGeom>
          <a:noFill/>
        </p:spPr>
        <p:txBody>
          <a:bodyPr wrap="square" rtlCol="0">
            <a:spAutoFit/>
          </a:bodyPr>
          <a:lstStyle/>
          <a:p>
            <a:r>
              <a:rPr lang="en-AU" b="1" dirty="0" smtClean="0">
                <a:solidFill>
                  <a:srgbClr val="002060"/>
                </a:solidFill>
              </a:rPr>
              <a:t>Cert IV Qualifications:</a:t>
            </a:r>
          </a:p>
          <a:p>
            <a:pPr marL="285750" indent="-285750">
              <a:buClr>
                <a:srgbClr val="00B050"/>
              </a:buClr>
              <a:buFont typeface="Wingdings" pitchFamily="2" charset="2"/>
              <a:buChar char="ü"/>
            </a:pPr>
            <a:r>
              <a:rPr lang="en-AU" dirty="0" smtClean="0"/>
              <a:t>Training &amp; Assessment</a:t>
            </a:r>
          </a:p>
          <a:p>
            <a:pPr marL="285750" indent="-285750">
              <a:buClr>
                <a:srgbClr val="00B050"/>
              </a:buClr>
              <a:buFont typeface="Wingdings" pitchFamily="2" charset="2"/>
              <a:buChar char="ü"/>
            </a:pPr>
            <a:r>
              <a:rPr lang="en-AU" dirty="0" smtClean="0"/>
              <a:t>Frontline Management</a:t>
            </a:r>
            <a:endParaRPr lang="en-AU" sz="800" dirty="0" smtClean="0"/>
          </a:p>
          <a:p>
            <a:pPr marL="285750" indent="-285750">
              <a:buClr>
                <a:srgbClr val="00B050"/>
              </a:buClr>
              <a:buFont typeface="Wingdings" pitchFamily="2" charset="2"/>
              <a:buChar char="ü"/>
            </a:pPr>
            <a:r>
              <a:rPr lang="en-AU" dirty="0" smtClean="0"/>
              <a:t>Advanced Certificate of Maintenance Engineering - Electrical</a:t>
            </a:r>
          </a:p>
        </p:txBody>
      </p:sp>
      <p:pic>
        <p:nvPicPr>
          <p:cNvPr id="1028" name="Picture 4"/>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0" y="1700808"/>
            <a:ext cx="1259632" cy="6480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rotWithShape="1">
          <a:blip r:embed="rId9" cstate="print">
            <a:extLst>
              <a:ext uri="{28A0092B-C50C-407E-A947-70E740481C1C}">
                <a14:useLocalDpi xmlns:a14="http://schemas.microsoft.com/office/drawing/2010/main" xmlns="" val="0"/>
              </a:ext>
            </a:extLst>
          </a:blip>
          <a:srcRect b="57297"/>
          <a:stretch/>
        </p:blipFill>
        <p:spPr bwMode="auto">
          <a:xfrm>
            <a:off x="0" y="2348880"/>
            <a:ext cx="1023341" cy="5760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0" y="2867926"/>
            <a:ext cx="1043608" cy="7770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AutoShape 2" descr="data:image/jpeg;base64,/9j/4AAQSkZJRgABAQAAAQABAAD/2wCEAAkGBhIPEBUUERAVFRAVExISFRIYGRUaFBQQFhAWFRgSFRUXHSceFxskGRIYHy8gJScsLC0sFh4xNTAqNSYsLCkBCQoKDgwOGA8PGjAlHSUsKTUpNCwvKi0tKS0sNS0pLCopLC8tLCksLCw1MCkpLCwpLSwpLCwuLCwpKSwtLDUsLP/AABEIAJIBWAMBIgACEQEDEQH/xAAbAAEAAgMBAQAAAAAAAAAAAAAABgcDBAUCAf/EAEkQAAIBAwAGBgQLBAkDBQAAAAECAAMEEQUGEiExUQcTQWFxgSIykaEUNUJSYnJzkrHB0SM0Q4IWdKKztMPS4fAVM8IXVIOTsv/EABkBAQADAQEAAAAAAAAAAAAAAAABAwQCBf/EACsRAQACAgAEBAQHAAAAAAAAAAABAgMRBBIhMUFRkaETIkJhFDJDUmKx8P/aAAwDAQACEQMRAD8AvGIiAiIgIiICIiAiIgIiICIiAiIgIiICIiAiIgIiICIiAiIgIiICIiAiIgIiICIiAiIgIiICIiAiIgIiICIiAiIgIiICIiAiIgIiICIiAiIgIiICIiAiIgIiICIiAiIgIiICIiAiIgY7iutNGdzhVBZjyUDJM9o2QDjGRnB4juMgmltYRf3tG0onNAVVaqw4VOrO2VH0BseZ7hvnkmY0qpki8zrtBERIWkREBERAREQEREBERAREQEREBERAREQEREBE+Fp4L94/55yNjJEwGp9M+Q/2MxM69rv/AGvyE5myG5PD1VHFgPEic93o9oc+PWGYWr2w/hH7p/OcTk15eqNug+kqS8ai+3P4TXqawUF+XnwDfpNM6Vth/B/sL+s8nWG2H8I/dT9ZVOf+Ue6Ob7slTW2iOxz5D8zNaprqg4UmPiwH4ZmX+lVuP4b/AHV/WfDrjbj5D/dX/VKpyzP6kejmbfdo1deWHCivmx/SaVXX2t2JT/tH/wAp2f6aWvaHHio/ImZaesVhV3F6eT2Ouz72GJNea3bL7KrTv60Uq9IF0OHVeGyf9U7Gq+vRuaopVqYV2zssudkkAnBB4bgd+Z1dJ6q21zTOKaoxHo1EAG/sO7cwkc1A1aYP8JqbgAwpr2kkYL+GCQOec8s3VjJW0RM7Z9Z6ZaxvcT/Xin0RE0vSImC6vqdIZqOqjvIHsHbI3pTX1EyKCbZ+c2Qvs4n3Ti2Ste8ubXrXuk11dJSUvUYKg4sTgSttbteGuAaVDK0eDNwaoOX0V7uJ7eU5Wl9MVbls1XLY4Dgq+CjcPxnFrGTS3NLzuI4iZjVeyYdFtjtV6tUjciBB9Zz+ie+WbI1qBoZ7a0/aLs1KjmoVPEDACg8ty5x3ySyy07lr4anJjiJImlpTSyW6ja3u7BKdMes9QnAUe3eewTcE5X7jen2IiEkREBERAREQEREBERAREQEREBERAREQPhHfPJU8/dPcQMRRvnD2f7zwwq9hTzB/WbETnlGmz1xwVD5n85he+rrxt8+B/SdKJzNJ8JlGnFqawFfXt2H/ADvExf0loH1qR9in8535grWFN/WpqfEDPtldqZPC3rCJifNxv+p2D+siDxp/mBPS2FhV4dXnkHIPsBEzXGqtu/AMp+iT+ByJyLzUdv4dUHuYY94z+Ez2rlj81Kyrnm8tt6vqRbvwLr4MCP7QMj+mej6qilqL9ZjfsEYfy7D7pq3Wj7y03gVFA+UhJXz2fzm5oPX91cJckMhOOtwAy97AbiPf4yafDmdTXUseS2G3y5I08dHN3V6yrROerFMtsnPoVAwGAOzOTkfRkoe4NP1TgcuzHhNqx0elKvWdR6VUozeS4/Ek+c93ejA/A4Pul00ty/K04MU46csz5uHdawVl4EewTi3Wn7h+NZgO7C//AJxO3das1m4MntI/KaY1KrHi9MebH8p5+SvEWnXVNovKNVnJOScnmePtmnVMnNLUIfLrnwVQPeSfwnUs9UrWlv6rbbm/pe47vdLsXDXjuq+DaVbaP0BXuj+ypkr2udyD+Y8fAZMnermo1K1Id/2lcbwxHoofoLz7zv8ACSUDHDhMN5f06C7VV1ReZPuHM9wno1jlhZTBSnWWecLWXW6jZLg+nWI9GkDv8WPyR7z2SNaw9IrNlLUFRwNVh6R+qvyfE7+4SBXFYsSWJJJySTkk8yTxllY2pz8XFY1TunGpRq6Qvmua52hSX0R8lXbIVVHYANo+OCZY84GpGiPg1mgIw7/tX8WAwPJQo8jO/Fp6tHD0mtI33nrJEROV5ERAREQERmeK1dUBZ2CqOLEgAeJMD3E5i6zWhOBd0c/aJ+s6SsCMg5B3g9hED7ETxVrKgyzBVHaSAPaYHuJzf6SWmcfC6GftE/Wb9GurjKMGU8CCCPaIHuJr3OkKVIgVKqITvAZlUkcxkz3b3aVBmm6uOGVIIz4iBliJjr3KUxtO6qvDLEAZ8TAySt9dtd7qhdtRoMKaUwmTsqxcsgbJ2gcD0sbuRlg299Tq56uoj4xnZZTjPPB3cDOJpW20ZdMGrvQZ13bXWqDjPAlWGR3GBvas6Va7tKVZ1AZ1O0BwyrFSR3HZz5zpk448Jhsur6tep2eqAAXYxsbI3YXG7G6QbpbqsKdABiFLVcjJwcBMZHbxgTq1vKdUE03VwCVJUggMOIyO3fM0g/RppGlTsiHq01brqhwzKDjC78EybU6gYAqQVIyCDkEcwRxgeomOvcpTGXdVXmxAHtM0RrJaZx8LoZ+0T9YHSieadQMAVIIPAg5B8CJ6gInirWVAWZgqjiSQAPEmaSaw2rHAuqJPIVEz+MDoSKa26mpXQ1KKha4ySo4VB2gj53I9vbzEqBzPs5tWLRqVeTHXJXlsjWhLtjbUXJ9Lqk88DZ3/AHZ2aOlEbidk9/D2zHcaNATCDeCzAfWYsR7SZwLh8TJe9sUorutYiUtVweBB8J6lf1quJo1q5PafaZVPH6+n3ROXSyK15TT16ir4sB+M5V3rhbU+DlzyQE+84HvkAqNNWo8mOLtbtGlVs8+CTaS6QarZFFAg+cfSb2cB75Eb+/eq21UdnbmTnyHIdwnmo0+Wmj6tw+xRps7cgNw72PBR4zTTdu7HkyWv0aNR5IdT9Tal261Kg2bYEHJ41MH1VHLdgn2d0k1e6N0Qh7sh24ikP+2PrH5fhw8ZN1UAYAwBuA7AOU182o1CzDwkzPNk9H2IicPTIiICIiAmG8s0rI1OooZGGCp4Ef8AO2ZogUNT2bS9G1krQuRnmVp1vxwssu11VN9ivpAsxb0ktgxWnRQ7wpxvZsYyZXWmUB0jVB4G7cHwNcy85IhOsfRzbmg7W6GnVRSwAZir4GdkhiePMSN9G2sD0rlaBYmjVyAp4LU2SwZeWcYI7xylstwlHao7tIW/2y/nAu2529hur2es2Ts7Wdnaxu2sb8Z5SvNG6mXV7cO+kmfYQ4C53OTvxTxuVPDf2biDLImtpDSVK3TbrVFRebHGTyA4k9wkDlPqLYFdn4Kg3cQW2vvZzK1sr59FaQZEc9UlbYdex6W1xI4bQU5zzEm1XXSvdkro61ZxwNeoNmmPAHGfM57pW+n6VVLqqK7Bqwf02HAsQDu3Ddvxw7JIuXWXQCX1u1NgNrBNN+1KmNx8Ow9xlU6n6VaxvV2vRUt1NVT2ZbZyfqtv8jzl1JwHhKj6S9DdRd9Yo9CuNr/5BgOPPc38xiBbs4Wu18tGwrFgDtIaaqe139EezO1/LPupmmPhdnTcnLqOrf66bsnxGG/mnA1zPw2+t7JT6APW1fDB494QH/7BIHU6PND/AAeyUkYet+1bngj0B93B8SZCek6xSlegooHWUlqNjgX2mUt5hRLcVcDAGAN2O6VZ0sfvVL7H/MaSJpqF8XUPqt/eNI50u+rb/Wq/gkkmoXxdQ+q3940jfS76tv8AWq/gkeI9dHmr1tcWhetb03frXXaZQTgBcD3yaXVu9O3KWqorqmzSVshFxuAwOwCRzot/cT9tU/BZMJArnQWo9a7qvV0kahKsVFMnexHE5G4JyC4z3Y3yavqHYuhX4Mq7sbS5DDv2s7/PM6mk9MUbVdqtVVF7M8SeSqN7HwkYfW66vfR0dbHY4fCau5PFRwPvPdJEP1V0rUsL/qts9UaxoVF+ST1hph8dhBwc8siXHKHem6X2KjbVQXOHYcGcV/SYeJyZfESKvtrtdL6UKXDE2ydZ1dHJCtsHAzjtIyxPHdjhJZpLo/sq1MqtFaTY9F03EHsJHBh3GVxrToSro+6LLtKhc1KNUZHE5wGHBlzjHdntnd0D0pVEwt2m2vDrVADjvZeDeWPOBL9StAPZW2xVcmozFiuSUTsCpy3DJ7zO/NbR2kqVzTFSi4dD2jnyI4g9xmzIHh3xvPDgZrXui6db1hhvnDj/ALzadAQQeB3TgVtNNaVNiqpan8lhx2eY5+Epy2rWPn7ObTEd2teapVPkVFI5HIPuzOXV1VuuymD4Mv5kSZWelqNb1Kik/N4N9075uTP+Ew3+aPaXE462VydUbs/wgPFk/IzNR6P67evUpoO7aY+zAHvlgRLq8NSrn4FUWsej23TfVZqp5H0V9i7/AHySW1qlJdmmioo+SoAHsE1dIadt7f8A7tZFPzc5b7o3n2SH6a6UAMra08nh1j8PJBvPmR4TRWvhCLXxYf8AdU7q3CqVDMAWOyo7WOM4A7dwJ8BMki+qGhawJubxma5qDChv4VInOyBwUntA4bhzkokytpabRuY0RESHZERAREQERECjtL/GVT+uN/iJeMo7S/xlU/rjf4iXjJkfDKO1T+MLf7YfnLylHap/GFD7YfnAt7WLTIs7Z6xGSoAVfnOxwo8Mnf3AyttVrRtL3pe7cuqLtleAPpALTUD1V4nA5d+ZP9dNDtd2bogzUGy6j5zKc7PmMjxxKq1Z1gfR1wX2NoYNOpTO44yD28GBHb3iBd9KiqKFVQqgYCgAADkAOEpLXP4wuPtP/BZN/wD1Ge5/Z2VpUeue1tnYT6TbJ4eJEg2teibi3rn4Q21UqDrOsHqsxG8A9x3ezcMiIF4pwHhI9r3ob4VZOAM1Kf7VOeVByvmpI8cTr6JvRXoU6inIdFbzK7x5HI8ptyBVHRlp0UK1Sk7Yp1ELg9gempY+1M/dEkHR/RNxVuL5xvquUp91MEE/gi/yGQjWjQTW189Kmpw7A0gO1ahwFHmSvlLh0Lo0WtvTorwRApPNuLN5sSfOSN2VZ0sfvVL7H/MaWnKs6WP3ql9j/mNECaahfF1D6rf3jSN9Lvq2/wBar+CSSah/F1D6rf3jTh9LFmzUKVQDK03YMeQdRgnuyuPMQNvot/cT9tU/BZ19bdP/AAG2aoAC5ISmDw2yDvPcACfKRzop0mhoPQJAqCoagXtZGVRkc8EHPiJ1ukHQr3VnimNqpTcVQo4sArKwHM4YnHdAiGpGiv8AqdzUrXbGqKeySG4M7E4BHzRsn0Ru4dmZaaIFAAAAAwAOAHICUrqjrS2j6rHY26bgK6ZwcqTgjvGTuPOTM6/Vbz9no+1c1DuNR9nYp/SOCR7T5HhAg2kvjKp/XG/xEvKUVpzR9azuyKx2qgZau3v/AGmSGLDPH0sjxBlz3tL4VbMKVTZ62kdioOwOu5vfA9EUbylvC1aLZG8ZU4Yg4z3g75B9Yui4YL2bHO89SxznuRzvHg2fETBqnrIdGM1peqyKGJRsEhSePD1kPEEdpPPdLbrXmxpoW+Eo27OynpMe7A4eeIFf9G2kXo3wpZISqHVlPz0RmBx2EbJHmZb0rjUPQtSvdvfOhSmWqvTB+U9QneOahWIz2k7uBljxITV0ho5LhNlx4HtU8wZtROZiLRqTur3S+rdahkhdun89RwH0l4j8JyU0tWT1KzgcgzY9mZbE0bzQlCtvqUUY88Yb7w3zH+Eis7pLPbD+2VaPrNdf+4qe2c+70zXqbnr1GHIu2PZmWU+o1mf4RHg9T/VMtvqdZoci3Un6W0/uYkTRTHMd5UTgyT4qnsdF1rptmhSZzneQPRH1mO4eZlh6q6gpakVa5FSuN4HyKZ5jPrN3nyHbJbTpBQAoAUcABgDwAnqX76ahZi4WtJ3PWSIictZERAREQEREBERA0H1ftWYubaiXLbRY002i2c7ROM5zvzN+IgJoUdX7VGDJbUVcHIYU0DA8wQMgzfiAmld6Et6zbVW3pO3zmRSfaRmbsQMVvapSXZpoqL81QAPYJ5u7GnWXZq00deOGUMM88ETPEDDaWVOiuzSpqi5J2VAUZPE4G6ZoiBr1tH0ndXekjVE9Vyqll359FiMjfNiIgJqXmiKFcg1aFOowGAXRWIGc4BI4TbiBjt7ZKahaaKiDgqgBRvzuA3DjPbKCMEZB3EdhHKfYgaCaAtQwYW1EODkMKaBgeYIGczfiIGhc6BtqrbVS2pO/zmRCT4kjfNuhbrTXZRQqjgqgADyEyRA17zR9KsAKtJKgHAOqsB4ZG6e7a1SkoWmiog4KoAUeAG4TLEDBd2NOsMVaaOvJlDD2ETTpas2iHK2tEHsOwu7w3TpxAREQEREBERAREQEREBERAREQEREBERAREQEREBERAREQEREBERAREQEREBERAREQEREBERAREQEREBERAREQEREBERAREQEREBERAREQEREBERAREQEREBERAREQEREBERAREQEREBERAREQEREBERAREQEREBERAREQEREBERAREQP/2Q=="/>
          <p:cNvSpPr>
            <a:spLocks noChangeAspect="1" noChangeArrowheads="1"/>
          </p:cNvSpPr>
          <p:nvPr/>
        </p:nvSpPr>
        <p:spPr bwMode="auto">
          <a:xfrm>
            <a:off x="63500" y="-676275"/>
            <a:ext cx="3276600" cy="1390650"/>
          </a:xfrm>
          <a:prstGeom prst="rect">
            <a:avLst/>
          </a:prstGeom>
          <a:noFill/>
        </p:spPr>
        <p:txBody>
          <a:bodyPr vert="horz" wrap="square" lIns="91440" tIns="45720" rIns="91440" bIns="45720" numCol="1" anchor="t" anchorCtr="0" compatLnSpc="1">
            <a:prstTxWarp prst="textNoShape">
              <a:avLst/>
            </a:prstTxWarp>
          </a:bodyPr>
          <a:lstStyle/>
          <a:p>
            <a:endParaRPr lang="en-AU"/>
          </a:p>
        </p:txBody>
      </p:sp>
      <p:pic>
        <p:nvPicPr>
          <p:cNvPr id="17" name="Picture 16" descr="Growth Imp Pty Ltd Logo.jpg"/>
          <p:cNvPicPr>
            <a:picLocks noChangeAspect="1"/>
          </p:cNvPicPr>
          <p:nvPr/>
        </p:nvPicPr>
        <p:blipFill>
          <a:blip r:embed="rId11" cstate="print"/>
          <a:stretch>
            <a:fillRect/>
          </a:stretch>
        </p:blipFill>
        <p:spPr>
          <a:xfrm>
            <a:off x="3059832" y="4509120"/>
            <a:ext cx="1835696" cy="971839"/>
          </a:xfrm>
          <a:prstGeom prst="rect">
            <a:avLst/>
          </a:prstGeom>
        </p:spPr>
      </p:pic>
    </p:spTree>
    <p:extLst>
      <p:ext uri="{BB962C8B-B14F-4D97-AF65-F5344CB8AC3E}">
        <p14:creationId xmlns:p14="http://schemas.microsoft.com/office/powerpoint/2010/main" xmlns="" val="7561286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850106"/>
          </a:xfrm>
        </p:spPr>
        <p:txBody>
          <a:bodyPr/>
          <a:lstStyle/>
          <a:p>
            <a:r>
              <a:rPr lang="en-AU" dirty="0" smtClean="0"/>
              <a:t>Contents</a:t>
            </a:r>
            <a:endParaRPr lang="en-AU" dirty="0"/>
          </a:p>
        </p:txBody>
      </p:sp>
      <p:sp>
        <p:nvSpPr>
          <p:cNvPr id="3" name="Content Placeholder 2"/>
          <p:cNvSpPr>
            <a:spLocks noGrp="1"/>
          </p:cNvSpPr>
          <p:nvPr>
            <p:ph idx="1"/>
          </p:nvPr>
        </p:nvSpPr>
        <p:spPr>
          <a:xfrm>
            <a:off x="1331640" y="1196752"/>
            <a:ext cx="7498080" cy="5040560"/>
          </a:xfrm>
        </p:spPr>
        <p:txBody>
          <a:bodyPr>
            <a:normAutofit fontScale="85000" lnSpcReduction="20000"/>
          </a:bodyPr>
          <a:lstStyle/>
          <a:p>
            <a:r>
              <a:rPr lang="en-AU" sz="2800" dirty="0" smtClean="0"/>
              <a:t>Why measure OEE ?</a:t>
            </a:r>
          </a:p>
          <a:p>
            <a:r>
              <a:rPr lang="en-AU" sz="2800" dirty="0" smtClean="0"/>
              <a:t>Components of the OEE Calculation</a:t>
            </a:r>
          </a:p>
          <a:p>
            <a:r>
              <a:rPr lang="en-AU" sz="2800" dirty="0" smtClean="0"/>
              <a:t>Visual OEE Breakdown</a:t>
            </a:r>
          </a:p>
          <a:p>
            <a:r>
              <a:rPr lang="en-AU" sz="2800" dirty="0" smtClean="0"/>
              <a:t>App Functions</a:t>
            </a:r>
          </a:p>
          <a:p>
            <a:r>
              <a:rPr lang="en-AU" sz="2800" dirty="0" smtClean="0"/>
              <a:t>App Workings</a:t>
            </a:r>
          </a:p>
          <a:p>
            <a:pPr lvl="1">
              <a:buSzPct val="75000"/>
              <a:buFont typeface="Wingdings" pitchFamily="2" charset="2"/>
              <a:buChar char="Ø"/>
            </a:pPr>
            <a:r>
              <a:rPr lang="en-AU" dirty="0" smtClean="0"/>
              <a:t>Create &amp; Edit Machines</a:t>
            </a:r>
          </a:p>
          <a:p>
            <a:pPr lvl="1">
              <a:buSzPct val="75000"/>
              <a:buFont typeface="Wingdings" pitchFamily="2" charset="2"/>
              <a:buChar char="Ø"/>
            </a:pPr>
            <a:r>
              <a:rPr lang="en-AU" dirty="0" smtClean="0"/>
              <a:t>Availability</a:t>
            </a:r>
          </a:p>
          <a:p>
            <a:pPr lvl="1">
              <a:buSzPct val="75000"/>
              <a:buFont typeface="Wingdings" pitchFamily="2" charset="2"/>
              <a:buChar char="Ø"/>
            </a:pPr>
            <a:r>
              <a:rPr lang="en-AU" dirty="0" smtClean="0"/>
              <a:t>Performance</a:t>
            </a:r>
          </a:p>
          <a:p>
            <a:pPr lvl="1">
              <a:buSzPct val="75000"/>
              <a:buFont typeface="Wingdings" pitchFamily="2" charset="2"/>
              <a:buChar char="Ø"/>
            </a:pPr>
            <a:r>
              <a:rPr lang="en-AU" dirty="0" smtClean="0"/>
              <a:t>Quality</a:t>
            </a:r>
          </a:p>
          <a:p>
            <a:r>
              <a:rPr lang="en-AU" sz="2800" dirty="0" smtClean="0"/>
              <a:t>Calculate Overall Efficiency</a:t>
            </a:r>
          </a:p>
          <a:p>
            <a:r>
              <a:rPr lang="en-AU" sz="2800" dirty="0" smtClean="0"/>
              <a:t>Calculate Lost Opportunity</a:t>
            </a:r>
          </a:p>
          <a:p>
            <a:r>
              <a:rPr lang="en-AU" sz="2800" dirty="0" smtClean="0"/>
              <a:t>Tips for Emailing Reports</a:t>
            </a:r>
          </a:p>
          <a:p>
            <a:r>
              <a:rPr lang="en-AU" sz="2800" dirty="0" smtClean="0"/>
              <a:t>Damian Grow’s Bio</a:t>
            </a:r>
          </a:p>
          <a:p>
            <a:pPr lvl="1"/>
            <a:endParaRPr lang="en-AU" dirty="0" smtClean="0"/>
          </a:p>
        </p:txBody>
      </p:sp>
      <p:sp>
        <p:nvSpPr>
          <p:cNvPr id="4" name="Footer Placeholder 3"/>
          <p:cNvSpPr>
            <a:spLocks noGrp="1"/>
          </p:cNvSpPr>
          <p:nvPr>
            <p:ph type="ftr" sz="quarter" idx="11"/>
          </p:nvPr>
        </p:nvSpPr>
        <p:spPr/>
        <p:txBody>
          <a:bodyPr/>
          <a:lstStyle/>
          <a:p>
            <a:r>
              <a:rPr lang="en-AU" dirty="0" smtClean="0"/>
              <a:t>© Growth Improvements Pty Ltd 2013</a:t>
            </a:r>
            <a:endParaRPr lang="en-A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0"/>
            <a:ext cx="7498080" cy="706090"/>
          </a:xfrm>
        </p:spPr>
        <p:txBody>
          <a:bodyPr>
            <a:normAutofit fontScale="90000"/>
          </a:bodyPr>
          <a:lstStyle/>
          <a:p>
            <a:r>
              <a:rPr lang="en-AU" dirty="0" smtClean="0"/>
              <a:t>Why Measure OEE ?</a:t>
            </a:r>
            <a:endParaRPr lang="en-AU" dirty="0"/>
          </a:p>
        </p:txBody>
      </p:sp>
      <p:sp>
        <p:nvSpPr>
          <p:cNvPr id="3" name="Content Placeholder 2"/>
          <p:cNvSpPr>
            <a:spLocks noGrp="1"/>
          </p:cNvSpPr>
          <p:nvPr>
            <p:ph idx="1"/>
          </p:nvPr>
        </p:nvSpPr>
        <p:spPr>
          <a:xfrm>
            <a:off x="1043608" y="764704"/>
            <a:ext cx="7890080" cy="5688632"/>
          </a:xfrm>
        </p:spPr>
        <p:txBody>
          <a:bodyPr>
            <a:normAutofit fontScale="92500"/>
          </a:bodyPr>
          <a:lstStyle/>
          <a:p>
            <a:pPr marL="0" indent="0">
              <a:buNone/>
            </a:pPr>
            <a:r>
              <a:rPr lang="en-AU" sz="2400" dirty="0" smtClean="0"/>
              <a:t>Overall Equipment Efficiency (OEE), otherwise known as Machine Efficiency,  is a tool utilised by Lean Manufacturing principles.  The aim is to reduce improve productivity by reducing waste and improving quality of your product.</a:t>
            </a:r>
          </a:p>
          <a:p>
            <a:pPr marL="0" indent="0">
              <a:buNone/>
            </a:pPr>
            <a:endParaRPr lang="en-AU" sz="2400" dirty="0" smtClean="0"/>
          </a:p>
          <a:p>
            <a:pPr marL="0" indent="0">
              <a:buNone/>
            </a:pPr>
            <a:r>
              <a:rPr lang="en-AU" sz="2400" dirty="0" smtClean="0"/>
              <a:t>Absorbing waste / low quality levels reduces the profitability of businesses, which can often be measured in hundreds of thousands,  even millions, of dollars.</a:t>
            </a:r>
          </a:p>
          <a:p>
            <a:pPr marL="0" indent="0">
              <a:buNone/>
            </a:pPr>
            <a:endParaRPr lang="en-AU" sz="2400" dirty="0" smtClean="0"/>
          </a:p>
          <a:p>
            <a:pPr marL="0" indent="0">
              <a:buNone/>
            </a:pPr>
            <a:r>
              <a:rPr lang="en-AU" sz="2400" dirty="0" smtClean="0"/>
              <a:t>Many businesses accept excessive waste as ‘normal’, however it is usually a higher priority to solve once the true figures are known.</a:t>
            </a:r>
          </a:p>
          <a:p>
            <a:pPr marL="0" indent="0">
              <a:buNone/>
            </a:pPr>
            <a:endParaRPr lang="en-AU" sz="2400" dirty="0" smtClean="0"/>
          </a:p>
          <a:p>
            <a:pPr marL="0" indent="0">
              <a:buNone/>
            </a:pPr>
            <a:r>
              <a:rPr lang="en-AU" sz="2400" dirty="0" smtClean="0"/>
              <a:t>Growy’s </a:t>
            </a:r>
            <a:r>
              <a:rPr lang="en-AU" sz="2400" dirty="0" smtClean="0"/>
              <a:t>Lean OEE </a:t>
            </a:r>
            <a:r>
              <a:rPr lang="en-AU" sz="2400" dirty="0" smtClean="0"/>
              <a:t>Tracker will assist in establishing baseline data and tracking your efficiency trends,  as you methodically recover your financial Lost Opportunity. </a:t>
            </a:r>
            <a:endParaRPr lang="en-AU" sz="2400" dirty="0"/>
          </a:p>
        </p:txBody>
      </p:sp>
      <p:sp>
        <p:nvSpPr>
          <p:cNvPr id="4" name="Footer Placeholder 3"/>
          <p:cNvSpPr>
            <a:spLocks noGrp="1"/>
          </p:cNvSpPr>
          <p:nvPr>
            <p:ph type="ftr" sz="quarter" idx="11"/>
          </p:nvPr>
        </p:nvSpPr>
        <p:spPr/>
        <p:txBody>
          <a:bodyPr/>
          <a:lstStyle/>
          <a:p>
            <a:r>
              <a:rPr lang="en-AU" dirty="0" smtClean="0"/>
              <a:t>© Growth Improvements Pty Ltd 2013</a:t>
            </a:r>
            <a:endParaRPr lang="en-A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600" y="0"/>
            <a:ext cx="7498080" cy="836712"/>
          </a:xfrm>
        </p:spPr>
        <p:txBody>
          <a:bodyPr>
            <a:normAutofit/>
          </a:bodyPr>
          <a:lstStyle/>
          <a:p>
            <a:r>
              <a:rPr lang="en-AU" sz="3600" dirty="0" smtClean="0"/>
              <a:t>Components of the OEE Calculation</a:t>
            </a:r>
            <a:endParaRPr lang="en-AU" sz="3600" dirty="0"/>
          </a:p>
        </p:txBody>
      </p:sp>
      <p:sp>
        <p:nvSpPr>
          <p:cNvPr id="3" name="Content Placeholder 2"/>
          <p:cNvSpPr>
            <a:spLocks noGrp="1"/>
          </p:cNvSpPr>
          <p:nvPr>
            <p:ph idx="1"/>
          </p:nvPr>
        </p:nvSpPr>
        <p:spPr>
          <a:xfrm>
            <a:off x="1115616" y="980728"/>
            <a:ext cx="7632848" cy="5877272"/>
          </a:xfrm>
        </p:spPr>
        <p:txBody>
          <a:bodyPr>
            <a:normAutofit fontScale="85000" lnSpcReduction="20000"/>
          </a:bodyPr>
          <a:lstStyle/>
          <a:p>
            <a:pPr>
              <a:buNone/>
            </a:pPr>
            <a:r>
              <a:rPr lang="en-AU" dirty="0" smtClean="0"/>
              <a:t>OEE comprises three key elements</a:t>
            </a:r>
            <a:r>
              <a:rPr lang="en-AU" dirty="0" smtClean="0"/>
              <a:t>:</a:t>
            </a:r>
          </a:p>
          <a:p>
            <a:pPr>
              <a:buNone/>
            </a:pPr>
            <a:endParaRPr lang="en-AU" dirty="0" smtClean="0"/>
          </a:p>
          <a:p>
            <a:pPr marL="269875" indent="-269875">
              <a:buFont typeface="Wingdings" pitchFamily="2" charset="2"/>
              <a:buChar char="ü"/>
            </a:pPr>
            <a:r>
              <a:rPr lang="en-AU" sz="2400" b="1" dirty="0" smtClean="0"/>
              <a:t>Availability</a:t>
            </a:r>
            <a:r>
              <a:rPr lang="en-AU" sz="2400" dirty="0" smtClean="0"/>
              <a:t>:  % of time the machine runs compared to the allocated shift time.</a:t>
            </a:r>
          </a:p>
          <a:p>
            <a:pPr marL="269875" indent="-269875">
              <a:buFont typeface="Wingdings" pitchFamily="2" charset="2"/>
              <a:buChar char="ü"/>
            </a:pPr>
            <a:r>
              <a:rPr lang="en-AU" sz="2400" b="1" dirty="0" smtClean="0"/>
              <a:t>Performance</a:t>
            </a:r>
            <a:r>
              <a:rPr lang="en-AU" sz="2400" dirty="0" smtClean="0"/>
              <a:t>:   % of output compared to the machine’s designed capability.</a:t>
            </a:r>
          </a:p>
          <a:p>
            <a:pPr marL="269875" indent="-269875">
              <a:buFont typeface="Wingdings" pitchFamily="2" charset="2"/>
              <a:buChar char="ü"/>
            </a:pPr>
            <a:r>
              <a:rPr lang="en-AU" sz="2400" b="1" dirty="0" smtClean="0"/>
              <a:t>Quality</a:t>
            </a:r>
            <a:r>
              <a:rPr lang="en-AU" sz="2400" dirty="0" smtClean="0"/>
              <a:t>:  % of product produced Right First Time (RFT).</a:t>
            </a:r>
          </a:p>
          <a:p>
            <a:pPr marL="269875" indent="-269875">
              <a:buNone/>
            </a:pPr>
            <a:endParaRPr lang="en-AU" sz="2400" dirty="0" smtClean="0"/>
          </a:p>
          <a:p>
            <a:pPr marL="269875" indent="-269875">
              <a:buNone/>
            </a:pPr>
            <a:r>
              <a:rPr lang="en-AU" sz="2400" b="1" dirty="0" smtClean="0"/>
              <a:t>OEE % = Availability x Performance x Quality</a:t>
            </a:r>
          </a:p>
          <a:p>
            <a:pPr marL="269875" indent="-269875">
              <a:buNone/>
            </a:pPr>
            <a:endParaRPr lang="en-AU" sz="2400" dirty="0" smtClean="0"/>
          </a:p>
          <a:p>
            <a:pPr marL="269875" indent="-269875">
              <a:buNone/>
            </a:pPr>
            <a:r>
              <a:rPr lang="en-AU" sz="2400" dirty="0" smtClean="0"/>
              <a:t>World Class Standard for OEE is 85%, typically from</a:t>
            </a:r>
            <a:r>
              <a:rPr lang="en-AU" sz="2400" dirty="0" smtClean="0"/>
              <a:t>:</a:t>
            </a:r>
          </a:p>
          <a:p>
            <a:pPr marL="269875" indent="-269875">
              <a:buNone/>
            </a:pPr>
            <a:endParaRPr lang="en-AU" sz="2400" dirty="0" smtClean="0"/>
          </a:p>
          <a:p>
            <a:pPr marL="269875" indent="-269875">
              <a:buFont typeface="Arial" pitchFamily="34" charset="0"/>
              <a:buChar char="•"/>
            </a:pPr>
            <a:r>
              <a:rPr lang="en-AU" sz="2400" dirty="0" smtClean="0"/>
              <a:t>90% Availability</a:t>
            </a:r>
          </a:p>
          <a:p>
            <a:pPr marL="269875" indent="-269875">
              <a:buFont typeface="Arial" pitchFamily="34" charset="0"/>
              <a:buChar char="•"/>
            </a:pPr>
            <a:r>
              <a:rPr lang="en-AU" sz="2400" dirty="0" smtClean="0"/>
              <a:t>95% Performance</a:t>
            </a:r>
          </a:p>
          <a:p>
            <a:pPr marL="269875" indent="-269875">
              <a:buFont typeface="Arial" pitchFamily="34" charset="0"/>
              <a:buChar char="•"/>
            </a:pPr>
            <a:r>
              <a:rPr lang="en-AU" sz="2400" dirty="0" smtClean="0"/>
              <a:t>99.5% Quality</a:t>
            </a:r>
          </a:p>
          <a:p>
            <a:pPr marL="269875" indent="-269875">
              <a:buNone/>
            </a:pPr>
            <a:endParaRPr lang="en-AU" sz="2400" dirty="0" smtClean="0"/>
          </a:p>
          <a:p>
            <a:pPr marL="269875" indent="-269875">
              <a:buNone/>
            </a:pPr>
            <a:r>
              <a:rPr lang="en-AU" sz="2400" dirty="0" smtClean="0"/>
              <a:t>How do you think your machinery compares…?</a:t>
            </a:r>
            <a:endParaRPr lang="en-AU" sz="2400" dirty="0"/>
          </a:p>
        </p:txBody>
      </p:sp>
      <p:sp>
        <p:nvSpPr>
          <p:cNvPr id="4" name="Footer Placeholder 3"/>
          <p:cNvSpPr>
            <a:spLocks noGrp="1"/>
          </p:cNvSpPr>
          <p:nvPr>
            <p:ph type="ftr" sz="quarter" idx="11"/>
          </p:nvPr>
        </p:nvSpPr>
        <p:spPr/>
        <p:txBody>
          <a:bodyPr/>
          <a:lstStyle/>
          <a:p>
            <a:r>
              <a:rPr lang="en-AU" dirty="0" smtClean="0"/>
              <a:t>© Growth Improvements Pty Ltd 2013</a:t>
            </a:r>
            <a:endParaRPr lang="en-A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Visual OEE Breakdown</a:t>
            </a:r>
            <a:endParaRPr lang="en-AU" dirty="0"/>
          </a:p>
        </p:txBody>
      </p:sp>
      <p:sp>
        <p:nvSpPr>
          <p:cNvPr id="4" name="Footer Placeholder 3"/>
          <p:cNvSpPr>
            <a:spLocks noGrp="1"/>
          </p:cNvSpPr>
          <p:nvPr>
            <p:ph type="ftr" sz="quarter" idx="11"/>
          </p:nvPr>
        </p:nvSpPr>
        <p:spPr/>
        <p:txBody>
          <a:bodyPr/>
          <a:lstStyle/>
          <a:p>
            <a:r>
              <a:rPr lang="en-AU" smtClean="0"/>
              <a:t>© Growth Improvements Pty Ltd</a:t>
            </a:r>
            <a:endParaRPr lang="en-AU"/>
          </a:p>
        </p:txBody>
      </p:sp>
      <p:sp>
        <p:nvSpPr>
          <p:cNvPr id="5" name="Rectangle 4"/>
          <p:cNvSpPr/>
          <p:nvPr/>
        </p:nvSpPr>
        <p:spPr>
          <a:xfrm>
            <a:off x="1547664" y="1628800"/>
            <a:ext cx="5328592" cy="576064"/>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b="1" dirty="0" smtClean="0">
                <a:solidFill>
                  <a:schemeClr val="tx1"/>
                </a:solidFill>
              </a:rPr>
              <a:t>Machine Actual Operating Time</a:t>
            </a:r>
            <a:endParaRPr lang="en-AU" b="1" dirty="0">
              <a:solidFill>
                <a:schemeClr val="tx1"/>
              </a:solidFill>
            </a:endParaRPr>
          </a:p>
        </p:txBody>
      </p:sp>
      <p:sp>
        <p:nvSpPr>
          <p:cNvPr id="6" name="Rectangle 5"/>
          <p:cNvSpPr/>
          <p:nvPr/>
        </p:nvSpPr>
        <p:spPr>
          <a:xfrm>
            <a:off x="6876256" y="1628800"/>
            <a:ext cx="1368152" cy="576064"/>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chemeClr val="tx1"/>
                </a:solidFill>
              </a:rPr>
              <a:t>Downtime Losses</a:t>
            </a:r>
            <a:endParaRPr lang="en-AU" dirty="0">
              <a:solidFill>
                <a:schemeClr val="tx1"/>
              </a:solidFill>
            </a:endParaRPr>
          </a:p>
        </p:txBody>
      </p:sp>
      <p:sp>
        <p:nvSpPr>
          <p:cNvPr id="7" name="Rectangle 6"/>
          <p:cNvSpPr/>
          <p:nvPr/>
        </p:nvSpPr>
        <p:spPr>
          <a:xfrm>
            <a:off x="1547664" y="3356992"/>
            <a:ext cx="4032448" cy="576064"/>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b="1" dirty="0" smtClean="0">
                <a:solidFill>
                  <a:schemeClr val="tx1"/>
                </a:solidFill>
              </a:rPr>
              <a:t>Machine  Actual Performance</a:t>
            </a:r>
          </a:p>
        </p:txBody>
      </p:sp>
      <p:sp>
        <p:nvSpPr>
          <p:cNvPr id="8" name="Rectangle 7"/>
          <p:cNvSpPr/>
          <p:nvPr/>
        </p:nvSpPr>
        <p:spPr>
          <a:xfrm>
            <a:off x="5580112" y="3356992"/>
            <a:ext cx="1296144" cy="576064"/>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chemeClr val="tx1"/>
                </a:solidFill>
              </a:rPr>
              <a:t>Speed Losses</a:t>
            </a:r>
          </a:p>
        </p:txBody>
      </p:sp>
      <p:sp>
        <p:nvSpPr>
          <p:cNvPr id="9" name="Rectangle 8"/>
          <p:cNvSpPr/>
          <p:nvPr/>
        </p:nvSpPr>
        <p:spPr>
          <a:xfrm>
            <a:off x="1547664" y="5013176"/>
            <a:ext cx="3168352" cy="576064"/>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b="1" dirty="0" smtClean="0">
                <a:solidFill>
                  <a:schemeClr val="tx1"/>
                </a:solidFill>
              </a:rPr>
              <a:t>Right First Time Product</a:t>
            </a:r>
          </a:p>
        </p:txBody>
      </p:sp>
      <p:sp>
        <p:nvSpPr>
          <p:cNvPr id="10" name="Rectangle 9"/>
          <p:cNvSpPr/>
          <p:nvPr/>
        </p:nvSpPr>
        <p:spPr>
          <a:xfrm>
            <a:off x="4716016" y="5013176"/>
            <a:ext cx="864096" cy="576064"/>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chemeClr val="tx1"/>
                </a:solidFill>
              </a:rPr>
              <a:t>Quality Losses</a:t>
            </a:r>
          </a:p>
        </p:txBody>
      </p:sp>
      <p:sp>
        <p:nvSpPr>
          <p:cNvPr id="11" name="TextBox 10"/>
          <p:cNvSpPr txBox="1"/>
          <p:nvPr/>
        </p:nvSpPr>
        <p:spPr>
          <a:xfrm>
            <a:off x="1502694" y="1295798"/>
            <a:ext cx="3672408" cy="369332"/>
          </a:xfrm>
          <a:prstGeom prst="rect">
            <a:avLst/>
          </a:prstGeom>
          <a:noFill/>
        </p:spPr>
        <p:txBody>
          <a:bodyPr wrap="square" rtlCol="0">
            <a:spAutoFit/>
          </a:bodyPr>
          <a:lstStyle/>
          <a:p>
            <a:r>
              <a:rPr lang="en-AU" b="1" dirty="0" smtClean="0"/>
              <a:t>AVAILABILITY %</a:t>
            </a:r>
            <a:endParaRPr lang="en-AU" b="1" dirty="0"/>
          </a:p>
        </p:txBody>
      </p:sp>
      <p:sp>
        <p:nvSpPr>
          <p:cNvPr id="12" name="TextBox 11"/>
          <p:cNvSpPr txBox="1"/>
          <p:nvPr/>
        </p:nvSpPr>
        <p:spPr>
          <a:xfrm>
            <a:off x="1532674" y="2996952"/>
            <a:ext cx="3672408" cy="369332"/>
          </a:xfrm>
          <a:prstGeom prst="rect">
            <a:avLst/>
          </a:prstGeom>
          <a:noFill/>
        </p:spPr>
        <p:txBody>
          <a:bodyPr wrap="square" rtlCol="0">
            <a:spAutoFit/>
          </a:bodyPr>
          <a:lstStyle/>
          <a:p>
            <a:r>
              <a:rPr lang="en-AU" b="1" dirty="0" smtClean="0"/>
              <a:t>PERFORMANCE %</a:t>
            </a:r>
            <a:endParaRPr lang="en-AU" b="1" dirty="0"/>
          </a:p>
        </p:txBody>
      </p:sp>
      <p:sp>
        <p:nvSpPr>
          <p:cNvPr id="13" name="TextBox 12"/>
          <p:cNvSpPr txBox="1"/>
          <p:nvPr/>
        </p:nvSpPr>
        <p:spPr>
          <a:xfrm>
            <a:off x="1502694" y="4643844"/>
            <a:ext cx="3672408" cy="369332"/>
          </a:xfrm>
          <a:prstGeom prst="rect">
            <a:avLst/>
          </a:prstGeom>
          <a:noFill/>
        </p:spPr>
        <p:txBody>
          <a:bodyPr wrap="square" rtlCol="0">
            <a:spAutoFit/>
          </a:bodyPr>
          <a:lstStyle/>
          <a:p>
            <a:r>
              <a:rPr lang="en-AU" b="1" dirty="0" smtClean="0"/>
              <a:t>QUALITY %</a:t>
            </a:r>
            <a:endParaRPr lang="en-AU" b="1" dirty="0"/>
          </a:p>
        </p:txBody>
      </p:sp>
      <p:sp>
        <p:nvSpPr>
          <p:cNvPr id="14" name="Right Brace 13"/>
          <p:cNvSpPr/>
          <p:nvPr/>
        </p:nvSpPr>
        <p:spPr>
          <a:xfrm rot="5400000">
            <a:off x="4788024" y="-963488"/>
            <a:ext cx="216024" cy="6696744"/>
          </a:xfrm>
          <a:prstGeom prst="rightBrace">
            <a:avLst>
              <a:gd name="adj1" fmla="val 8333"/>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15" name="TextBox 14"/>
          <p:cNvSpPr txBox="1"/>
          <p:nvPr/>
        </p:nvSpPr>
        <p:spPr>
          <a:xfrm>
            <a:off x="3851920" y="2483604"/>
            <a:ext cx="2160240" cy="307777"/>
          </a:xfrm>
          <a:prstGeom prst="rect">
            <a:avLst/>
          </a:prstGeom>
          <a:noFill/>
        </p:spPr>
        <p:txBody>
          <a:bodyPr wrap="square" rtlCol="0">
            <a:spAutoFit/>
          </a:bodyPr>
          <a:lstStyle/>
          <a:p>
            <a:r>
              <a:rPr lang="en-AU" sz="1400" dirty="0" smtClean="0"/>
              <a:t>Available Shift Time</a:t>
            </a:r>
            <a:endParaRPr lang="en-AU" sz="1400" dirty="0"/>
          </a:p>
        </p:txBody>
      </p:sp>
      <p:sp>
        <p:nvSpPr>
          <p:cNvPr id="16" name="Right Brace 15"/>
          <p:cNvSpPr/>
          <p:nvPr/>
        </p:nvSpPr>
        <p:spPr>
          <a:xfrm rot="5400000">
            <a:off x="4103948" y="1448780"/>
            <a:ext cx="216024" cy="5328592"/>
          </a:xfrm>
          <a:prstGeom prst="rightBrace">
            <a:avLst>
              <a:gd name="adj1" fmla="val 8333"/>
              <a:gd name="adj2" fmla="val 50539"/>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17" name="TextBox 16"/>
          <p:cNvSpPr txBox="1"/>
          <p:nvPr/>
        </p:nvSpPr>
        <p:spPr>
          <a:xfrm>
            <a:off x="2987824" y="4149080"/>
            <a:ext cx="2592288" cy="307777"/>
          </a:xfrm>
          <a:prstGeom prst="rect">
            <a:avLst/>
          </a:prstGeom>
          <a:noFill/>
        </p:spPr>
        <p:txBody>
          <a:bodyPr wrap="square" rtlCol="0">
            <a:spAutoFit/>
          </a:bodyPr>
          <a:lstStyle/>
          <a:p>
            <a:r>
              <a:rPr lang="en-AU" sz="1400" dirty="0" smtClean="0"/>
              <a:t>Maximum Machine Capability</a:t>
            </a:r>
            <a:endParaRPr lang="en-AU" sz="1400" dirty="0"/>
          </a:p>
        </p:txBody>
      </p:sp>
      <p:sp>
        <p:nvSpPr>
          <p:cNvPr id="18" name="Right Brace 17"/>
          <p:cNvSpPr/>
          <p:nvPr/>
        </p:nvSpPr>
        <p:spPr>
          <a:xfrm rot="5400000">
            <a:off x="3455876" y="3825044"/>
            <a:ext cx="216024" cy="4032448"/>
          </a:xfrm>
          <a:prstGeom prst="rightBrace">
            <a:avLst>
              <a:gd name="adj1" fmla="val 8333"/>
              <a:gd name="adj2" fmla="val 50539"/>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19" name="TextBox 18"/>
          <p:cNvSpPr txBox="1"/>
          <p:nvPr/>
        </p:nvSpPr>
        <p:spPr>
          <a:xfrm>
            <a:off x="1907704" y="5877272"/>
            <a:ext cx="3528392" cy="307777"/>
          </a:xfrm>
          <a:prstGeom prst="rect">
            <a:avLst/>
          </a:prstGeom>
          <a:noFill/>
        </p:spPr>
        <p:txBody>
          <a:bodyPr wrap="square" rtlCol="0">
            <a:spAutoFit/>
          </a:bodyPr>
          <a:lstStyle/>
          <a:p>
            <a:r>
              <a:rPr lang="en-AU" sz="1400" dirty="0" smtClean="0"/>
              <a:t>Maximum Quality of the Goods Produced</a:t>
            </a:r>
            <a:endParaRPr lang="en-AU" sz="1400" dirty="0"/>
          </a:p>
        </p:txBody>
      </p:sp>
      <p:sp>
        <p:nvSpPr>
          <p:cNvPr id="20" name="TextBox 19"/>
          <p:cNvSpPr txBox="1"/>
          <p:nvPr/>
        </p:nvSpPr>
        <p:spPr>
          <a:xfrm>
            <a:off x="7092280" y="2564904"/>
            <a:ext cx="576064" cy="584775"/>
          </a:xfrm>
          <a:prstGeom prst="rect">
            <a:avLst/>
          </a:prstGeom>
          <a:noFill/>
        </p:spPr>
        <p:txBody>
          <a:bodyPr wrap="square" rtlCol="0">
            <a:spAutoFit/>
          </a:bodyPr>
          <a:lstStyle/>
          <a:p>
            <a:r>
              <a:rPr lang="en-AU" sz="3200" dirty="0" smtClean="0"/>
              <a:t>X</a:t>
            </a:r>
            <a:endParaRPr lang="en-AU" sz="3200" dirty="0"/>
          </a:p>
        </p:txBody>
      </p:sp>
      <p:sp>
        <p:nvSpPr>
          <p:cNvPr id="21" name="TextBox 20"/>
          <p:cNvSpPr txBox="1"/>
          <p:nvPr/>
        </p:nvSpPr>
        <p:spPr>
          <a:xfrm>
            <a:off x="5868144" y="4293096"/>
            <a:ext cx="576064" cy="584775"/>
          </a:xfrm>
          <a:prstGeom prst="rect">
            <a:avLst/>
          </a:prstGeom>
          <a:noFill/>
        </p:spPr>
        <p:txBody>
          <a:bodyPr wrap="square" rtlCol="0">
            <a:spAutoFit/>
          </a:bodyPr>
          <a:lstStyle/>
          <a:p>
            <a:r>
              <a:rPr lang="en-AU" sz="3200" dirty="0" smtClean="0"/>
              <a:t>X</a:t>
            </a:r>
            <a:endParaRPr lang="en-AU" sz="3200" dirty="0"/>
          </a:p>
        </p:txBody>
      </p:sp>
      <p:sp>
        <p:nvSpPr>
          <p:cNvPr id="22" name="TextBox 21"/>
          <p:cNvSpPr txBox="1"/>
          <p:nvPr/>
        </p:nvSpPr>
        <p:spPr>
          <a:xfrm>
            <a:off x="5940152" y="5796553"/>
            <a:ext cx="2448272" cy="584775"/>
          </a:xfrm>
          <a:prstGeom prst="rect">
            <a:avLst/>
          </a:prstGeom>
          <a:noFill/>
        </p:spPr>
        <p:txBody>
          <a:bodyPr wrap="square" rtlCol="0">
            <a:spAutoFit/>
          </a:bodyPr>
          <a:lstStyle/>
          <a:p>
            <a:r>
              <a:rPr lang="en-AU" sz="3200" dirty="0" smtClean="0"/>
              <a:t>=      % OEE</a:t>
            </a:r>
            <a:endParaRPr lang="en-AU" sz="3200" dirty="0"/>
          </a:p>
        </p:txBody>
      </p:sp>
      <p:cxnSp>
        <p:nvCxnSpPr>
          <p:cNvPr id="24" name="Straight Connector 23"/>
          <p:cNvCxnSpPr/>
          <p:nvPr/>
        </p:nvCxnSpPr>
        <p:spPr>
          <a:xfrm>
            <a:off x="6876256" y="2432936"/>
            <a:ext cx="0" cy="792088"/>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5580112" y="4257999"/>
            <a:ext cx="0" cy="638199"/>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App Functions</a:t>
            </a:r>
            <a:endParaRPr lang="en-AU" dirty="0"/>
          </a:p>
        </p:txBody>
      </p:sp>
      <p:sp>
        <p:nvSpPr>
          <p:cNvPr id="3" name="Content Placeholder 2"/>
          <p:cNvSpPr>
            <a:spLocks noGrp="1"/>
          </p:cNvSpPr>
          <p:nvPr>
            <p:ph idx="1"/>
          </p:nvPr>
        </p:nvSpPr>
        <p:spPr>
          <a:xfrm>
            <a:off x="1043608" y="1447800"/>
            <a:ext cx="8100392" cy="4800600"/>
          </a:xfrm>
        </p:spPr>
        <p:txBody>
          <a:bodyPr>
            <a:normAutofit/>
          </a:bodyPr>
          <a:lstStyle/>
          <a:p>
            <a:pPr marL="360363" indent="-360363">
              <a:buFont typeface="Wingdings" pitchFamily="2" charset="2"/>
              <a:buChar char="ü"/>
            </a:pPr>
            <a:r>
              <a:rPr lang="en-AU" sz="2400" dirty="0" smtClean="0"/>
              <a:t>Growy’s </a:t>
            </a:r>
            <a:r>
              <a:rPr lang="en-AU" sz="2400" dirty="0" smtClean="0"/>
              <a:t>Lean </a:t>
            </a:r>
            <a:r>
              <a:rPr lang="en-AU" sz="2400" dirty="0" smtClean="0"/>
              <a:t>OEE </a:t>
            </a:r>
            <a:r>
              <a:rPr lang="en-AU" sz="2400" dirty="0" smtClean="0"/>
              <a:t>Tracker is available in </a:t>
            </a:r>
            <a:r>
              <a:rPr lang="en-AU" sz="2400" dirty="0" err="1" smtClean="0"/>
              <a:t>iOS</a:t>
            </a:r>
            <a:r>
              <a:rPr lang="en-AU" sz="2400" dirty="0" smtClean="0"/>
              <a:t> (Apple) or Android format.</a:t>
            </a:r>
          </a:p>
          <a:p>
            <a:pPr marL="360363" indent="-360363">
              <a:buFont typeface="Wingdings" pitchFamily="2" charset="2"/>
              <a:buChar char="ü"/>
            </a:pPr>
            <a:r>
              <a:rPr lang="en-AU" sz="2400" dirty="0" smtClean="0"/>
              <a:t>The App can track up to 10 </a:t>
            </a:r>
            <a:r>
              <a:rPr lang="en-AU" sz="2400" dirty="0" smtClean="0"/>
              <a:t>machines, or </a:t>
            </a:r>
            <a:r>
              <a:rPr lang="en-AU" sz="2400" dirty="0" smtClean="0"/>
              <a:t>specific product </a:t>
            </a:r>
            <a:r>
              <a:rPr lang="en-AU" sz="2400" dirty="0" smtClean="0"/>
              <a:t>parameters from </a:t>
            </a:r>
            <a:r>
              <a:rPr lang="en-AU" sz="2400" dirty="0" smtClean="0"/>
              <a:t>the same machine.</a:t>
            </a:r>
          </a:p>
          <a:p>
            <a:pPr marL="360363" indent="-360363">
              <a:buFont typeface="Wingdings" pitchFamily="2" charset="2"/>
              <a:buChar char="ü"/>
            </a:pPr>
            <a:r>
              <a:rPr lang="en-AU" sz="2400" dirty="0" smtClean="0"/>
              <a:t>It will demonstrate your machine’s OEE %, and the gap between your current state and the world class benchmark.</a:t>
            </a:r>
          </a:p>
          <a:p>
            <a:pPr marL="360363" indent="-360363">
              <a:buFont typeface="Wingdings" pitchFamily="2" charset="2"/>
              <a:buChar char="ü"/>
            </a:pPr>
            <a:r>
              <a:rPr lang="en-AU" sz="2400" dirty="0" smtClean="0"/>
              <a:t>It will demonstrate your annual, financial Lost Opportunity against your </a:t>
            </a:r>
            <a:r>
              <a:rPr lang="en-AU" sz="2400" dirty="0" smtClean="0"/>
              <a:t>calculated efficiency, per machine / product.</a:t>
            </a:r>
            <a:endParaRPr lang="en-AU" sz="2400" dirty="0" smtClean="0"/>
          </a:p>
          <a:p>
            <a:pPr marL="360363" indent="-360363">
              <a:buFont typeface="Wingdings" pitchFamily="2" charset="2"/>
              <a:buChar char="ü"/>
            </a:pPr>
            <a:r>
              <a:rPr lang="en-AU" sz="2400" dirty="0" smtClean="0"/>
              <a:t>Excel based reports can be emailed at any time or stored for up to 60 data </a:t>
            </a:r>
            <a:r>
              <a:rPr lang="en-AU" sz="2400" dirty="0" smtClean="0"/>
              <a:t>samples, for bulk upload.</a:t>
            </a:r>
            <a:endParaRPr lang="en-AU" sz="2400" dirty="0"/>
          </a:p>
        </p:txBody>
      </p:sp>
      <p:sp>
        <p:nvSpPr>
          <p:cNvPr id="4" name="Footer Placeholder 3"/>
          <p:cNvSpPr>
            <a:spLocks noGrp="1"/>
          </p:cNvSpPr>
          <p:nvPr>
            <p:ph type="ftr" sz="quarter" idx="11"/>
          </p:nvPr>
        </p:nvSpPr>
        <p:spPr/>
        <p:txBody>
          <a:bodyPr/>
          <a:lstStyle/>
          <a:p>
            <a:r>
              <a:rPr lang="en-AU" dirty="0" smtClean="0"/>
              <a:t>© Growth Improvements Pty Ltd 2013</a:t>
            </a:r>
            <a:endParaRPr lang="en-A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0"/>
            <a:ext cx="7498080" cy="620688"/>
          </a:xfrm>
        </p:spPr>
        <p:txBody>
          <a:bodyPr>
            <a:normAutofit fontScale="90000"/>
          </a:bodyPr>
          <a:lstStyle/>
          <a:p>
            <a:r>
              <a:rPr lang="en-AU" dirty="0" smtClean="0"/>
              <a:t>Preparing to ‘Create Machine’</a:t>
            </a:r>
            <a:endParaRPr lang="en-AU" dirty="0"/>
          </a:p>
        </p:txBody>
      </p:sp>
      <p:sp>
        <p:nvSpPr>
          <p:cNvPr id="3" name="Content Placeholder 2"/>
          <p:cNvSpPr>
            <a:spLocks noGrp="1"/>
          </p:cNvSpPr>
          <p:nvPr>
            <p:ph idx="1"/>
          </p:nvPr>
        </p:nvSpPr>
        <p:spPr>
          <a:xfrm>
            <a:off x="1043608" y="620688"/>
            <a:ext cx="8100392" cy="6237312"/>
          </a:xfrm>
        </p:spPr>
        <p:txBody>
          <a:bodyPr>
            <a:normAutofit fontScale="92500"/>
          </a:bodyPr>
          <a:lstStyle/>
          <a:p>
            <a:pPr marL="0" indent="0">
              <a:buNone/>
            </a:pPr>
            <a:r>
              <a:rPr lang="en-AU" sz="2000" dirty="0" smtClean="0"/>
              <a:t>It is important to set up the Machine on the App, using the most accurate but easily accessible data.  Determine the following:</a:t>
            </a:r>
          </a:p>
          <a:p>
            <a:pPr marL="0" indent="0">
              <a:buNone/>
            </a:pPr>
            <a:endParaRPr lang="en-AU" sz="800" dirty="0" smtClean="0"/>
          </a:p>
          <a:p>
            <a:pPr marL="0" indent="0">
              <a:buNone/>
            </a:pPr>
            <a:r>
              <a:rPr lang="en-AU" sz="2000" b="1" dirty="0" smtClean="0"/>
              <a:t>Availability</a:t>
            </a:r>
            <a:r>
              <a:rPr lang="en-AU" sz="2000" dirty="0" smtClean="0"/>
              <a:t>: Determine if data be collected to the nearest minute of operating time, or are you better off using decimal places </a:t>
            </a:r>
            <a:r>
              <a:rPr lang="en-AU" sz="2000" dirty="0" err="1" smtClean="0"/>
              <a:t>ie</a:t>
            </a:r>
            <a:r>
              <a:rPr lang="en-AU" sz="2000" dirty="0" smtClean="0"/>
              <a:t>. 6.25 = 6hrs 15 minutes.</a:t>
            </a:r>
          </a:p>
          <a:p>
            <a:pPr marL="0" indent="0">
              <a:buNone/>
            </a:pPr>
            <a:endParaRPr lang="en-AU" sz="800" dirty="0" smtClean="0"/>
          </a:p>
          <a:p>
            <a:pPr marL="0" indent="0">
              <a:buNone/>
            </a:pPr>
            <a:r>
              <a:rPr lang="en-AU" sz="2000" b="1" dirty="0" smtClean="0"/>
              <a:t>Performance</a:t>
            </a:r>
            <a:r>
              <a:rPr lang="en-AU" sz="2000" dirty="0" smtClean="0"/>
              <a:t>:   Determine what is the Value Adding element of the machine’s function.   Do you measure performance by Machine Speed (rpm, unit’s per minute, meters per minute etc).  Or perhaps Machine Capability per Hour is what is recorded by the Operators </a:t>
            </a:r>
            <a:r>
              <a:rPr lang="en-AU" sz="2000" dirty="0" err="1" smtClean="0"/>
              <a:t>ie</a:t>
            </a:r>
            <a:r>
              <a:rPr lang="en-AU" sz="2000" dirty="0" smtClean="0"/>
              <a:t>. 1215 units per operating hour on average.  </a:t>
            </a:r>
          </a:p>
          <a:p>
            <a:pPr marL="0" indent="0">
              <a:buNone/>
            </a:pPr>
            <a:endParaRPr lang="en-AU" sz="800" dirty="0" smtClean="0"/>
          </a:p>
          <a:p>
            <a:pPr marL="0" indent="0">
              <a:buNone/>
            </a:pPr>
            <a:r>
              <a:rPr lang="en-AU" sz="2000" b="1" dirty="0" smtClean="0"/>
              <a:t>Quality</a:t>
            </a:r>
            <a:r>
              <a:rPr lang="en-AU" sz="2000" dirty="0" smtClean="0"/>
              <a:t>:   Determine how Quality is measured for that machine.  Is it a Scrap %, RFT Unit Count or via Starting versus Finishing Yield quantity? </a:t>
            </a:r>
          </a:p>
          <a:p>
            <a:pPr marL="0" indent="0">
              <a:buNone/>
            </a:pPr>
            <a:endParaRPr lang="en-AU" sz="2000" dirty="0" smtClean="0"/>
          </a:p>
          <a:p>
            <a:pPr marL="0" indent="0">
              <a:buNone/>
            </a:pPr>
            <a:r>
              <a:rPr lang="en-AU" sz="2000" b="1" dirty="0" smtClean="0"/>
              <a:t>Production Time</a:t>
            </a:r>
            <a:r>
              <a:rPr lang="en-AU" sz="2000" dirty="0" smtClean="0"/>
              <a:t>:  What is the maximum time the machine ‘could’ operate in terms of hours, days, weeks per year?</a:t>
            </a:r>
          </a:p>
          <a:p>
            <a:pPr marL="0" indent="0">
              <a:buNone/>
            </a:pPr>
            <a:endParaRPr lang="en-AU" sz="2000" dirty="0" smtClean="0"/>
          </a:p>
          <a:p>
            <a:pPr marL="0" indent="0">
              <a:buNone/>
            </a:pPr>
            <a:r>
              <a:rPr lang="en-AU" sz="2000" b="1" dirty="0" smtClean="0"/>
              <a:t>Costs</a:t>
            </a:r>
            <a:r>
              <a:rPr lang="en-AU" sz="2000" dirty="0" smtClean="0"/>
              <a:t>:  Is it better to allocate a cost per unit, or a productivity rate per hour?  Does your business speak in terms of Sales costs, or Production Costs?  Make it as consistent as you can.  </a:t>
            </a:r>
            <a:endParaRPr lang="en-AU" sz="2000" dirty="0"/>
          </a:p>
        </p:txBody>
      </p:sp>
      <p:sp>
        <p:nvSpPr>
          <p:cNvPr id="4" name="Footer Placeholder 3"/>
          <p:cNvSpPr>
            <a:spLocks noGrp="1"/>
          </p:cNvSpPr>
          <p:nvPr>
            <p:ph type="ftr" sz="quarter" idx="11"/>
          </p:nvPr>
        </p:nvSpPr>
        <p:spPr/>
        <p:txBody>
          <a:bodyPr/>
          <a:lstStyle/>
          <a:p>
            <a:r>
              <a:rPr lang="en-AU" dirty="0" smtClean="0"/>
              <a:t>© Growth Improvements Pty Ltd 2013</a:t>
            </a:r>
            <a:endParaRPr lang="en-A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64088" y="0"/>
            <a:ext cx="3779912" cy="764704"/>
          </a:xfrm>
        </p:spPr>
        <p:txBody>
          <a:bodyPr>
            <a:normAutofit/>
          </a:bodyPr>
          <a:lstStyle/>
          <a:p>
            <a:r>
              <a:rPr lang="en-AU" dirty="0" smtClean="0"/>
              <a:t>Create Machine</a:t>
            </a:r>
            <a:endParaRPr lang="en-AU" dirty="0"/>
          </a:p>
        </p:txBody>
      </p:sp>
      <p:sp>
        <p:nvSpPr>
          <p:cNvPr id="4" name="Footer Placeholder 3"/>
          <p:cNvSpPr>
            <a:spLocks noGrp="1"/>
          </p:cNvSpPr>
          <p:nvPr>
            <p:ph type="ftr" sz="quarter" idx="11"/>
          </p:nvPr>
        </p:nvSpPr>
        <p:spPr>
          <a:xfrm>
            <a:off x="5724128" y="6381750"/>
            <a:ext cx="2895600" cy="476250"/>
          </a:xfrm>
        </p:spPr>
        <p:txBody>
          <a:bodyPr/>
          <a:lstStyle/>
          <a:p>
            <a:r>
              <a:rPr lang="en-AU" dirty="0" smtClean="0"/>
              <a:t>© Growth Improvements Pty Ltd 2013</a:t>
            </a:r>
            <a:endParaRPr lang="en-AU" dirty="0"/>
          </a:p>
        </p:txBody>
      </p:sp>
      <p:sp>
        <p:nvSpPr>
          <p:cNvPr id="6" name="TextBox 5"/>
          <p:cNvSpPr txBox="1"/>
          <p:nvPr/>
        </p:nvSpPr>
        <p:spPr>
          <a:xfrm>
            <a:off x="3923928" y="764704"/>
            <a:ext cx="4464496" cy="5355312"/>
          </a:xfrm>
          <a:prstGeom prst="rect">
            <a:avLst/>
          </a:prstGeom>
          <a:noFill/>
        </p:spPr>
        <p:txBody>
          <a:bodyPr wrap="square" rtlCol="0">
            <a:spAutoFit/>
          </a:bodyPr>
          <a:lstStyle/>
          <a:p>
            <a:r>
              <a:rPr lang="en-AU" b="1" dirty="0" smtClean="0"/>
              <a:t>Production Measures:</a:t>
            </a:r>
          </a:p>
          <a:p>
            <a:r>
              <a:rPr lang="en-AU" dirty="0" smtClean="0"/>
              <a:t>If you are having trouble allocating a set speed, or hourly capability, you might use the figure 60 in the Value Added Production field. This would represent the maximum number of minutes per hour your machine was performing it’s ‘Value Add’ task.  Example, a metal machinist using a lathe might only be physically cutting steel (making swarf) for 32 minutes in every 60.  The remainder is unload / reload of components, stopping for measurements etc.   These are the tasks that need to be ‘optimised’ to improve the Performance % and therefore the OEE.</a:t>
            </a:r>
          </a:p>
          <a:p>
            <a:endParaRPr lang="en-AU" dirty="0" smtClean="0"/>
          </a:p>
          <a:p>
            <a:r>
              <a:rPr lang="en-AU" b="1" dirty="0" smtClean="0"/>
              <a:t>Comments Box:</a:t>
            </a:r>
          </a:p>
          <a:p>
            <a:r>
              <a:rPr lang="en-AU" dirty="0" smtClean="0"/>
              <a:t>Use this to make notes against the Machine Profile as a reminder of how the machine parameters were decided.</a:t>
            </a:r>
            <a:endParaRPr lang="en-AU" dirty="0"/>
          </a:p>
        </p:txBody>
      </p:sp>
      <p:grpSp>
        <p:nvGrpSpPr>
          <p:cNvPr id="11" name="Group 10"/>
          <p:cNvGrpSpPr/>
          <p:nvPr/>
        </p:nvGrpSpPr>
        <p:grpSpPr>
          <a:xfrm>
            <a:off x="1043608" y="131659"/>
            <a:ext cx="2808312" cy="6597352"/>
            <a:chOff x="971600" y="0"/>
            <a:chExt cx="3048000" cy="7280920"/>
          </a:xfrm>
        </p:grpSpPr>
        <p:pic>
          <p:nvPicPr>
            <p:cNvPr id="9" name="Picture 8" descr="iOS Screen_Create Machine Bottom.png"/>
            <p:cNvPicPr>
              <a:picLocks noChangeAspect="1"/>
            </p:cNvPicPr>
            <p:nvPr/>
          </p:nvPicPr>
          <p:blipFill>
            <a:blip r:embed="rId2" cstate="print"/>
            <a:srcRect t="23625"/>
            <a:stretch>
              <a:fillRect/>
            </a:stretch>
          </p:blipFill>
          <p:spPr>
            <a:xfrm>
              <a:off x="971600" y="3789040"/>
              <a:ext cx="3048000" cy="3491880"/>
            </a:xfrm>
            <a:prstGeom prst="rect">
              <a:avLst/>
            </a:prstGeom>
          </p:spPr>
        </p:pic>
        <p:pic>
          <p:nvPicPr>
            <p:cNvPr id="10" name="Picture 9" descr="iOS Screen_Create Machine Top.png"/>
            <p:cNvPicPr>
              <a:picLocks noChangeAspect="1"/>
            </p:cNvPicPr>
            <p:nvPr/>
          </p:nvPicPr>
          <p:blipFill>
            <a:blip r:embed="rId3" cstate="print"/>
            <a:srcRect b="17125"/>
            <a:stretch>
              <a:fillRect/>
            </a:stretch>
          </p:blipFill>
          <p:spPr>
            <a:xfrm>
              <a:off x="971600" y="0"/>
              <a:ext cx="3048000" cy="3789040"/>
            </a:xfrm>
            <a:prstGeom prst="rect">
              <a:avLst/>
            </a:prstGeom>
          </p:spPr>
        </p:pic>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Edit Machine</a:t>
            </a:r>
            <a:endParaRPr lang="en-AU" dirty="0"/>
          </a:p>
        </p:txBody>
      </p:sp>
      <p:sp>
        <p:nvSpPr>
          <p:cNvPr id="3" name="Content Placeholder 2"/>
          <p:cNvSpPr>
            <a:spLocks noGrp="1"/>
          </p:cNvSpPr>
          <p:nvPr>
            <p:ph idx="1"/>
          </p:nvPr>
        </p:nvSpPr>
        <p:spPr>
          <a:xfrm>
            <a:off x="1043608" y="1196752"/>
            <a:ext cx="7776864" cy="5077544"/>
          </a:xfrm>
        </p:spPr>
        <p:txBody>
          <a:bodyPr>
            <a:normAutofit fontScale="85000" lnSpcReduction="20000"/>
          </a:bodyPr>
          <a:lstStyle/>
          <a:p>
            <a:pPr marL="0" indent="0">
              <a:buNone/>
            </a:pPr>
            <a:r>
              <a:rPr lang="en-AU" sz="2400" dirty="0" smtClean="0"/>
              <a:t>Naturally, parameters change from time to time.  Shift lengths alter (8hrs to 10 hrs), Performance measures alter (upgraded drive motors for increased speed), and costs alter inline with financial year increments.</a:t>
            </a:r>
          </a:p>
          <a:p>
            <a:pPr marL="0" indent="0">
              <a:buNone/>
            </a:pPr>
            <a:endParaRPr lang="en-AU" sz="2400" dirty="0" smtClean="0"/>
          </a:p>
          <a:p>
            <a:pPr marL="0" indent="0">
              <a:buNone/>
            </a:pPr>
            <a:r>
              <a:rPr lang="en-AU" sz="2400" dirty="0" smtClean="0"/>
              <a:t>The user can make adjustments to the Machine Profile at any time through the Edit Machine function.</a:t>
            </a:r>
          </a:p>
          <a:p>
            <a:pPr marL="0" indent="0">
              <a:buNone/>
            </a:pPr>
            <a:endParaRPr lang="en-AU" sz="2400" dirty="0" smtClean="0"/>
          </a:p>
          <a:p>
            <a:pPr marL="0" indent="0">
              <a:buNone/>
            </a:pPr>
            <a:r>
              <a:rPr lang="en-AU" sz="2400" dirty="0" smtClean="0"/>
              <a:t>Alternatively, as the App will hold up to 10 machines, you may choose to set up profiles for multiple products that are created by the same machine.  </a:t>
            </a:r>
            <a:endParaRPr lang="en-AU" sz="2400" dirty="0" smtClean="0"/>
          </a:p>
          <a:p>
            <a:pPr marL="0" indent="0">
              <a:buNone/>
            </a:pPr>
            <a:endParaRPr lang="en-AU" sz="2400" dirty="0" smtClean="0"/>
          </a:p>
          <a:p>
            <a:pPr marL="0" indent="0">
              <a:buNone/>
            </a:pPr>
            <a:r>
              <a:rPr lang="en-AU" sz="2400" dirty="0" smtClean="0"/>
              <a:t>For </a:t>
            </a:r>
            <a:r>
              <a:rPr lang="en-AU" sz="2400" dirty="0" smtClean="0"/>
              <a:t>example, a Bottling Line would perform differently when filling small bottles of free running liquid, compared to large bottles of soapy liquid</a:t>
            </a:r>
            <a:r>
              <a:rPr lang="en-AU" sz="2400" dirty="0" smtClean="0"/>
              <a:t>.  By tailoring the App to product level, you will gain more accurate data than using an average across all </a:t>
            </a:r>
            <a:r>
              <a:rPr lang="en-AU" sz="2400" smtClean="0"/>
              <a:t>products manufactured.</a:t>
            </a:r>
            <a:endParaRPr lang="en-AU" sz="2400" dirty="0" smtClean="0"/>
          </a:p>
          <a:p>
            <a:pPr marL="0" indent="0">
              <a:buNone/>
            </a:pPr>
            <a:endParaRPr lang="en-AU" sz="2400" dirty="0" smtClean="0"/>
          </a:p>
          <a:p>
            <a:pPr marL="0" indent="0">
              <a:buNone/>
            </a:pPr>
            <a:r>
              <a:rPr lang="en-AU" sz="2400" dirty="0" smtClean="0"/>
              <a:t>It’s up to you… !!</a:t>
            </a:r>
            <a:endParaRPr lang="en-AU" sz="2400" dirty="0"/>
          </a:p>
        </p:txBody>
      </p:sp>
      <p:sp>
        <p:nvSpPr>
          <p:cNvPr id="4" name="Footer Placeholder 3"/>
          <p:cNvSpPr>
            <a:spLocks noGrp="1"/>
          </p:cNvSpPr>
          <p:nvPr>
            <p:ph type="ftr" sz="quarter" idx="11"/>
          </p:nvPr>
        </p:nvSpPr>
        <p:spPr/>
        <p:txBody>
          <a:bodyPr/>
          <a:lstStyle/>
          <a:p>
            <a:r>
              <a:rPr lang="en-AU" dirty="0" smtClean="0"/>
              <a:t>© Growth Improvements Pty Ltd 2013</a:t>
            </a:r>
            <a:endParaRPr lang="en-AU"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2826</TotalTime>
  <Words>1683</Words>
  <Application>Microsoft Office PowerPoint</Application>
  <PresentationFormat>On-screen Show (4:3)</PresentationFormat>
  <Paragraphs>167</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Solstice</vt:lpstr>
      <vt:lpstr>Growy’s Lean  Overall Equipment Efficiency  (OEE)  Tracking &amp; Reporting App</vt:lpstr>
      <vt:lpstr>Contents</vt:lpstr>
      <vt:lpstr>Why Measure OEE ?</vt:lpstr>
      <vt:lpstr>Components of the OEE Calculation</vt:lpstr>
      <vt:lpstr>Visual OEE Breakdown</vt:lpstr>
      <vt:lpstr>App Functions</vt:lpstr>
      <vt:lpstr>Preparing to ‘Create Machine’</vt:lpstr>
      <vt:lpstr>Create Machine</vt:lpstr>
      <vt:lpstr>Edit Machine</vt:lpstr>
      <vt:lpstr>Calculating Availability</vt:lpstr>
      <vt:lpstr>Calculating Performance</vt:lpstr>
      <vt:lpstr>Calculating Quality</vt:lpstr>
      <vt:lpstr>Calculate Overall Efficiency </vt:lpstr>
      <vt:lpstr>Tips for Emailing Reports</vt:lpstr>
      <vt:lpstr>25 years experience in Defence, Construction, Mining &amp; Manufacturing</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Damian</dc:creator>
  <cp:lastModifiedBy>Damian</cp:lastModifiedBy>
  <cp:revision>198</cp:revision>
  <dcterms:created xsi:type="dcterms:W3CDTF">2013-09-14T12:41:25Z</dcterms:created>
  <dcterms:modified xsi:type="dcterms:W3CDTF">2013-10-01T13:05:10Z</dcterms:modified>
</cp:coreProperties>
</file>